
<file path=[Content_Types].xml><?xml version="1.0" encoding="utf-8"?>
<Types xmlns="http://schemas.openxmlformats.org/package/2006/content-types">
  <Default Extension="fntdata" ContentType="application/x-fontdata"/>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true" autoCompressPictures="0" embedTrueTypeFonts="true">
  <p:sldMasterIdLst>
    <p:sldMasterId id="2147483648" r:id="rId1"/>
  </p:sldMasterIdLst>
  <p:sldIdLst>
    <p:sldId id="256" r:id="rId2"/>
  </p:sldIdLst>
  <p:notesMasterIdLst>
    <p:notesMasterId r:id="rId3"/>
  </p:notesMasterIdLst>
  <p:sldSz cx="10058400" cy="7772400"/>
  <p:notesSz cx="7772400" cy="10058400"/>
  <p:embeddedFontLst>
    <p:embeddedFont>
      <p:font typeface="Crimson Pro Medium"/>
      <p:regular r:id="rId201314"/>
    </p:embeddedFont>
    <p:embeddedFont>
      <p:font typeface="Crimson Pro ExtraBold"/>
      <p:regular r:id="rId201315"/>
    </p:embeddedFont>
    <p:embeddedFont>
      <p:font typeface="Crimson Pro Black"/>
      <p:regular r:id="rId201316"/>
    </p:embeddedFont>
    <p:embeddedFont>
      <p:font typeface="Crimson Pro ExtraLight"/>
      <p:regular r:id="rId201317"/>
    </p:embeddedFont>
    <p:embeddedFont>
      <p:font typeface="Crimson Pro Light"/>
      <p:regular r:id="rId201318"/>
    </p:embeddedFont>
    <p:embeddedFont>
      <p:font typeface="Crimson Pro"/>
      <p:regular r:id="rId201319"/>
    </p:embeddedFont>
    <p:embeddedFont>
      <p:font typeface="Crimson Pro SemiBold"/>
      <p:regular r:id="rId201320"/>
    </p:embeddedFont>
    <p:embeddedFont>
      <p:font typeface="Crimson Pro Bold"/>
      <p:regular r:id="rId201321"/>
    </p:embeddedFont>
    <p:embeddedFont>
      <p:font typeface="Heebo Thin"/>
      <p:regular r:id="rId201322"/>
    </p:embeddedFont>
    <p:embeddedFont>
      <p:font typeface="Heebo ExtraLight"/>
      <p:regular r:id="rId201323"/>
    </p:embeddedFont>
    <p:embeddedFont>
      <p:font typeface="Heebo Light"/>
      <p:regular r:id="rId201324"/>
    </p:embeddedFont>
    <p:embeddedFont>
      <p:font typeface="Heebo"/>
      <p:regular r:id="rId201325"/>
    </p:embeddedFont>
    <p:embeddedFont>
      <p:font typeface="Heebo Medium"/>
      <p:regular r:id="rId201326"/>
    </p:embeddedFont>
    <p:embeddedFont>
      <p:font typeface="Heebo SemiBold"/>
      <p:regular r:id="rId201327"/>
    </p:embeddedFont>
    <p:embeddedFont>
      <p:font typeface="Heebo Bold"/>
      <p:regular r:id="rId201328"/>
    </p:embeddedFont>
    <p:embeddedFont>
      <p:font typeface="Heebo ExtraBold"/>
      <p:regular r:id="rId201329"/>
    </p:embeddedFont>
    <p:embeddedFont>
      <p:font typeface="Heebo Black"/>
      <p:regular r:id="rId201330"/>
    </p:embeddedFont>
  </p:embeddedFontLst>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notesMaster" Target="notesMasters/notesMaster1.xml"/><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201314" Target="fonts/201314.fntdata" Type="http://schemas.openxmlformats.org/officeDocument/2006/relationships/font"/><Relationship Id="rId201315" Target="fonts/201315.fntdata" Type="http://schemas.openxmlformats.org/officeDocument/2006/relationships/font"/><Relationship Id="rId201316" Target="fonts/201316.fntdata" Type="http://schemas.openxmlformats.org/officeDocument/2006/relationships/font"/><Relationship Id="rId201317" Target="fonts/201317.fntdata" Type="http://schemas.openxmlformats.org/officeDocument/2006/relationships/font"/><Relationship Id="rId201318" Target="fonts/201318.fntdata" Type="http://schemas.openxmlformats.org/officeDocument/2006/relationships/font"/><Relationship Id="rId201319" Target="fonts/201319.fntdata" Type="http://schemas.openxmlformats.org/officeDocument/2006/relationships/font"/><Relationship Id="rId201320" Target="fonts/201320.fntdata" Type="http://schemas.openxmlformats.org/officeDocument/2006/relationships/font"/><Relationship Id="rId201321" Target="fonts/201321.fntdata" Type="http://schemas.openxmlformats.org/officeDocument/2006/relationships/font"/><Relationship Id="rId201322" Target="fonts/201322.fntdata" Type="http://schemas.openxmlformats.org/officeDocument/2006/relationships/font"/><Relationship Id="rId201323" Target="fonts/201323.fntdata" Type="http://schemas.openxmlformats.org/officeDocument/2006/relationships/font"/><Relationship Id="rId201324" Target="fonts/201324.fntdata" Type="http://schemas.openxmlformats.org/officeDocument/2006/relationships/font"/><Relationship Id="rId201325" Target="fonts/201325.fntdata" Type="http://schemas.openxmlformats.org/officeDocument/2006/relationships/font"/><Relationship Id="rId201326" Target="fonts/201326.fntdata" Type="http://schemas.openxmlformats.org/officeDocument/2006/relationships/font"/><Relationship Id="rId201327" Target="fonts/201327.fntdata" Type="http://schemas.openxmlformats.org/officeDocument/2006/relationships/font"/><Relationship Id="rId201328" Target="fonts/201328.fntdata" Type="http://schemas.openxmlformats.org/officeDocument/2006/relationships/font"/><Relationship Id="rId201329" Target="fonts/201329.fntdata" Type="http://schemas.openxmlformats.org/officeDocument/2006/relationships/font"/><Relationship Id="rId201330" Target="fonts/201330.fntdata" Type="http://schemas.openxmlformats.org/officeDocument/2006/relationships/font"/><Relationship Id="rId201331" Target="fonts/201331.fntdata" Type="http://schemas.openxmlformats.org/officeDocument/2006/relationships/font"/><Relationship Id="rId201332" Target="fonts/201332.fntdata" Type="http://schemas.openxmlformats.org/officeDocument/2006/relationships/font"/><Relationship Id="rId201333" Target="fonts/201333.fntdata" Type="http://schemas.openxmlformats.org/officeDocument/2006/relationships/font"/><Relationship Id="rId201334" Target="fonts/201334.fntdata" Type="http://schemas.openxmlformats.org/officeDocument/2006/relationships/font"/></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master 1">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982"/>
            <a:ext cx="10058400" cy="7770436"/>
          </a:xfrm>
          <a:prstGeom prst="rect">
            <a:avLst/>
          </a:prstGeom>
          <a:solidFill>
            <a:srgbClr val="F0F0F1"/>
          </a:solidFill>
          <a:ln/>
        </p:spPr>
      </p:sp>
      <p:sp>
        <p:nvSpPr>
          <p:cNvPr id="3" name="Shape 1"/>
          <p:cNvSpPr/>
          <p:nvPr/>
        </p:nvSpPr>
        <p:spPr>
          <a:xfrm>
            <a:off x="0" y="982"/>
            <a:ext cx="10058400" cy="7770436"/>
          </a:xfrm>
          <a:prstGeom prst="rect">
            <a:avLst/>
          </a:prstGeom>
          <a:solidFill>
            <a:srgbClr val="FFFFFF"/>
          </a:solidFill>
          <a:ln/>
        </p:spPr>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image" Target="../media/image-1-3.png"/><Relationship Id="rId4" Type="http://schemas.openxmlformats.org/officeDocument/2006/relationships/image" Target="../media/image-1-3.png"/><Relationship Id="rId5" Type="http://schemas.openxmlformats.org/officeDocument/2006/relationships/slideLayout" Target="../slideLayouts/slideLayout2.xml"/><Relationship Id="rId6"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45730" y="414415"/>
            <a:ext cx="1477655" cy="1107970"/>
          </a:xfrm>
          <a:prstGeom prst="rect">
            <a:avLst/>
          </a:prstGeom>
        </p:spPr>
      </p:pic>
      <p:sp>
        <p:nvSpPr>
          <p:cNvPr id="3" name="Text 0"/>
          <p:cNvSpPr/>
          <p:nvPr/>
        </p:nvSpPr>
        <p:spPr>
          <a:xfrm>
            <a:off x="3930127" y="410159"/>
            <a:ext cx="2208542" cy="213181"/>
          </a:xfrm>
          <a:prstGeom prst="rect">
            <a:avLst/>
          </a:prstGeom>
          <a:noFill/>
          <a:ln/>
        </p:spPr>
        <p:txBody>
          <a:bodyPr wrap="none" lIns="0" tIns="0" rIns="0" bIns="0" rtlCol="0" anchor="t"/>
          <a:lstStyle/>
          <a:p>
            <a:pPr algn="ctr" indent="0" marL="0">
              <a:lnSpc>
                <a:spcPct val="104000"/>
              </a:lnSpc>
              <a:buNone/>
            </a:pPr>
            <a:r>
              <a:rPr lang="en-US" sz="1300" b="1" dirty="0">
                <a:solidFill>
                  <a:srgbClr val="0B3A6E"/>
                </a:solidFill>
                <a:latin typeface="Crimson Pro Bold" pitchFamily="34" charset="0"/>
                <a:ea typeface="Crimson Pro Bold" pitchFamily="34" charset="-122"/>
                <a:cs typeface="Crimson Pro Bold" pitchFamily="34" charset="-120"/>
              </a:rPr>
              <a:t>JATO MANAGEMENT</a:t>
            </a:r>
            <a:endParaRPr lang="en-US" sz="1300" dirty="0"/>
          </a:p>
        </p:txBody>
      </p:sp>
      <p:sp>
        <p:nvSpPr>
          <p:cNvPr id="4" name="Text 1"/>
          <p:cNvSpPr/>
          <p:nvPr/>
        </p:nvSpPr>
        <p:spPr>
          <a:xfrm>
            <a:off x="1943494" y="657384"/>
            <a:ext cx="6181807" cy="81754"/>
          </a:xfrm>
          <a:prstGeom prst="rect">
            <a:avLst/>
          </a:prstGeom>
          <a:noFill/>
          <a:ln/>
        </p:spPr>
        <p:txBody>
          <a:bodyPr wrap="none" lIns="0" tIns="0" rIns="0" bIns="0" rtlCol="0" anchor="t"/>
          <a:lstStyle/>
          <a:p>
            <a:pPr algn="ctr" indent="0" marL="0">
              <a:lnSpc>
                <a:spcPct val="100000"/>
              </a:lnSpc>
              <a:buNone/>
            </a:pPr>
            <a:r>
              <a:rPr lang="en-US" sz="500" b="1" dirty="0">
                <a:solidFill>
                  <a:srgbClr val="C9A84C"/>
                </a:solidFill>
                <a:latin typeface="Heebo Bold" pitchFamily="34" charset="0"/>
                <a:ea typeface="Heebo Bold" pitchFamily="34" charset="-122"/>
                <a:cs typeface="Heebo Bold" pitchFamily="34" charset="-120"/>
              </a:rPr>
              <a:t>Federal RMF, Cybersecurity &amp; Authorization Services</a:t>
            </a:r>
            <a:endParaRPr lang="en-US" sz="500" dirty="0"/>
          </a:p>
        </p:txBody>
      </p:sp>
      <p:pic>
        <p:nvPicPr>
          <p:cNvPr id="5" name="Image 1" descr="preencoded.png">    </p:cNvPr>
          <p:cNvPicPr>
            <a:picLocks noChangeAspect="1"/>
          </p:cNvPicPr>
          <p:nvPr/>
        </p:nvPicPr>
        <p:blipFill>
          <a:blip r:embed="rId2"/>
          <a:stretch>
            <a:fillRect/>
          </a:stretch>
        </p:blipFill>
        <p:spPr>
          <a:xfrm>
            <a:off x="8045410" y="414415"/>
            <a:ext cx="1477655" cy="1848744"/>
          </a:xfrm>
          <a:prstGeom prst="rect">
            <a:avLst/>
          </a:prstGeom>
        </p:spPr>
      </p:pic>
      <p:sp>
        <p:nvSpPr>
          <p:cNvPr id="6" name="Shape 2"/>
          <p:cNvSpPr/>
          <p:nvPr/>
        </p:nvSpPr>
        <p:spPr>
          <a:xfrm>
            <a:off x="545730" y="2339756"/>
            <a:ext cx="8966939" cy="186012"/>
          </a:xfrm>
          <a:prstGeom prst="roundRect">
            <a:avLst>
              <a:gd name="adj" fmla="val 5502"/>
            </a:avLst>
          </a:prstGeom>
          <a:solidFill>
            <a:srgbClr val="CCD7FF"/>
          </a:solidFill>
          <a:ln/>
        </p:spPr>
      </p:sp>
      <p:pic>
        <p:nvPicPr>
          <p:cNvPr id="7" name="Image 2" descr="preencoded.png">    </p:cNvPr>
          <p:cNvPicPr>
            <a:picLocks noChangeAspect="1"/>
          </p:cNvPicPr>
          <p:nvPr/>
        </p:nvPicPr>
        <p:blipFill>
          <a:blip r:embed="rId3"/>
          <a:stretch>
            <a:fillRect/>
          </a:stretch>
        </p:blipFill>
        <p:spPr>
          <a:xfrm>
            <a:off x="613916" y="2424947"/>
            <a:ext cx="85212" cy="68169"/>
          </a:xfrm>
          <a:prstGeom prst="rect">
            <a:avLst/>
          </a:prstGeom>
        </p:spPr>
      </p:pic>
      <p:sp>
        <p:nvSpPr>
          <p:cNvPr id="8" name="Text 3"/>
          <p:cNvSpPr/>
          <p:nvPr/>
        </p:nvSpPr>
        <p:spPr>
          <a:xfrm>
            <a:off x="515853" y="2390822"/>
            <a:ext cx="9180091" cy="81754"/>
          </a:xfrm>
          <a:prstGeom prst="rect">
            <a:avLst/>
          </a:prstGeom>
          <a:noFill/>
          <a:ln/>
        </p:spPr>
        <p:txBody>
          <a:bodyPr wrap="none" lIns="0" tIns="0" rIns="0" bIns="0" rtlCol="0" anchor="t"/>
          <a:lstStyle/>
          <a:p>
            <a:pPr algn="ctr" indent="0" marL="0">
              <a:lnSpc>
                <a:spcPct val="100000"/>
              </a:lnSpc>
              <a:buNone/>
            </a:pPr>
            <a:r>
              <a:rPr lang="en-US" sz="500" b="1" i="1" dirty="0">
                <a:solidFill>
                  <a:srgbClr val="0B3A6E"/>
                </a:solidFill>
                <a:latin typeface="Heebo Bold" pitchFamily="34" charset="0"/>
                <a:ea typeface="Heebo Bold" pitchFamily="34" charset="-122"/>
                <a:cs typeface="Heebo Bold" pitchFamily="34" charset="-120"/>
              </a:rPr>
              <a:t>Helping Federal Contractors Accelerate Authority to Operate (ATO) Decisions Through Expert RMF Documentation, Security Assessments, and AI-Enhanced Compliance.</a:t>
            </a:r>
            <a:endParaRPr lang="en-US" sz="500" dirty="0"/>
          </a:p>
        </p:txBody>
      </p:sp>
      <p:sp>
        <p:nvSpPr>
          <p:cNvPr id="9" name="Text 4"/>
          <p:cNvSpPr/>
          <p:nvPr/>
        </p:nvSpPr>
        <p:spPr>
          <a:xfrm>
            <a:off x="294270" y="2564067"/>
            <a:ext cx="9469859" cy="65468"/>
          </a:xfrm>
          <a:prstGeom prst="rect">
            <a:avLst/>
          </a:prstGeom>
          <a:noFill/>
          <a:ln/>
        </p:spPr>
        <p:txBody>
          <a:bodyPr wrap="none" lIns="0" tIns="0" rIns="0" bIns="0" rtlCol="0" anchor="t"/>
          <a:lstStyle/>
          <a:p>
            <a:pPr algn="ctr" indent="0" marL="0">
              <a:lnSpc>
                <a:spcPct val="100000"/>
              </a:lnSpc>
              <a:buNone/>
            </a:pPr>
            <a:r>
              <a:rPr lang="en-US" sz="400" dirty="0">
                <a:solidFill>
                  <a:srgbClr val="C9A84C"/>
                </a:solidFill>
                <a:latin typeface="Heebo" pitchFamily="34" charset="0"/>
                <a:ea typeface="Heebo" pitchFamily="34" charset="-122"/>
                <a:cs typeface="Heebo" pitchFamily="34" charset="-120"/>
              </a:rPr>
              <a:t>─────────────────────────────────────────────────────────────────────</a:t>
            </a:r>
            <a:endParaRPr lang="en-US" sz="400" dirty="0"/>
          </a:p>
        </p:txBody>
      </p:sp>
      <p:sp>
        <p:nvSpPr>
          <p:cNvPr id="10" name="Text 5"/>
          <p:cNvSpPr/>
          <p:nvPr/>
        </p:nvSpPr>
        <p:spPr>
          <a:xfrm>
            <a:off x="545730" y="2701878"/>
            <a:ext cx="1355690" cy="106550"/>
          </a:xfrm>
          <a:prstGeom prst="rect">
            <a:avLst/>
          </a:prstGeom>
          <a:noFill/>
          <a:ln/>
        </p:spPr>
        <p:txBody>
          <a:bodyPr wrap="none" lIns="0" tIns="0" rIns="0" bIns="0" rtlCol="0" anchor="t"/>
          <a:lstStyle/>
          <a:p>
            <a:pPr algn="l" indent="0" marL="0">
              <a:lnSpc>
                <a:spcPct val="104000"/>
              </a:lnSpc>
              <a:buNone/>
            </a:pPr>
            <a:r>
              <a:rPr lang="en-US" sz="650" b="1" dirty="0">
                <a:solidFill>
                  <a:srgbClr val="0B3A6E"/>
                </a:solidFill>
                <a:latin typeface="Crimson Pro Bold" pitchFamily="34" charset="0"/>
                <a:ea typeface="Crimson Pro Bold" pitchFamily="34" charset="-122"/>
                <a:cs typeface="Crimson Pro Bold" pitchFamily="34" charset="-120"/>
              </a:rPr>
              <a:t>WHO WE ARE</a:t>
            </a:r>
            <a:endParaRPr lang="en-US" sz="650" dirty="0"/>
          </a:p>
        </p:txBody>
      </p:sp>
      <p:sp>
        <p:nvSpPr>
          <p:cNvPr id="11" name="Shape 6"/>
          <p:cNvSpPr/>
          <p:nvPr/>
        </p:nvSpPr>
        <p:spPr>
          <a:xfrm>
            <a:off x="545730" y="2863748"/>
            <a:ext cx="3943633" cy="10475"/>
          </a:xfrm>
          <a:prstGeom prst="roundRect">
            <a:avLst>
              <a:gd name="adj" fmla="val 60014"/>
            </a:avLst>
          </a:prstGeom>
          <a:solidFill>
            <a:srgbClr val="4C4C4D">
              <a:alpha val="50000"/>
            </a:srgbClr>
          </a:solidFill>
          <a:ln/>
        </p:spPr>
      </p:sp>
      <p:sp>
        <p:nvSpPr>
          <p:cNvPr id="12" name="Text 7"/>
          <p:cNvSpPr/>
          <p:nvPr/>
        </p:nvSpPr>
        <p:spPr>
          <a:xfrm>
            <a:off x="545730" y="2929544"/>
            <a:ext cx="3943633" cy="327014"/>
          </a:xfrm>
          <a:prstGeom prst="rect">
            <a:avLst/>
          </a:prstGeom>
          <a:noFill/>
          <a:ln/>
        </p:spPr>
        <p:txBody>
          <a:bodyPr wrap="square" lIns="0" tIns="0" rIns="0" bIns="0" rtlCol="0" anchor="t">
            <a:normAutofit/>
          </a:bodyPr>
          <a:lstStyle/>
          <a:p>
            <a:pPr algn="l" indent="0" marL="0">
              <a:lnSpc>
                <a:spcPct val="100000"/>
              </a:lnSpc>
              <a:buNone/>
            </a:pPr>
            <a:r>
              <a:rPr lang="en-US" sz="500" dirty="0">
                <a:solidFill>
                  <a:srgbClr val="2D2D2D"/>
                </a:solidFill>
                <a:latin typeface="Heebo" pitchFamily="34" charset="0"/>
                <a:ea typeface="Heebo" pitchFamily="34" charset="-122"/>
                <a:cs typeface="Heebo" pitchFamily="34" charset="-120"/>
              </a:rPr>
              <a:t>JATO Management is a Woman-Owned Small Business (WOSB) specializing in Risk Management Framework (RMF), cybersecurity governance, system authorization support, and AI-enhanced compliance documentation. Led by Founder and Principal Cybersecurity Consultant Michelle Mitchell, JATO brings more than two decades of experience supporting Intelligence Community, Department of Defense, Federal Aviation Administration, and civilian agency programs.</a:t>
            </a:r>
            <a:endParaRPr lang="en-US" sz="500" dirty="0"/>
          </a:p>
        </p:txBody>
      </p:sp>
      <p:sp>
        <p:nvSpPr>
          <p:cNvPr id="13" name="Text 8"/>
          <p:cNvSpPr/>
          <p:nvPr/>
        </p:nvSpPr>
        <p:spPr>
          <a:xfrm>
            <a:off x="4660932" y="2701878"/>
            <a:ext cx="1355690" cy="106550"/>
          </a:xfrm>
          <a:prstGeom prst="rect">
            <a:avLst/>
          </a:prstGeom>
          <a:noFill/>
          <a:ln/>
        </p:spPr>
        <p:txBody>
          <a:bodyPr wrap="none" lIns="0" tIns="0" rIns="0" bIns="0" rtlCol="0" anchor="t"/>
          <a:lstStyle/>
          <a:p>
            <a:pPr algn="l" indent="0" marL="0">
              <a:lnSpc>
                <a:spcPct val="104000"/>
              </a:lnSpc>
              <a:buNone/>
            </a:pPr>
            <a:r>
              <a:rPr lang="en-US" sz="650" b="1" dirty="0">
                <a:solidFill>
                  <a:srgbClr val="0B3A6E"/>
                </a:solidFill>
                <a:latin typeface="Crimson Pro Bold" pitchFamily="34" charset="0"/>
                <a:ea typeface="Crimson Pro Bold" pitchFamily="34" charset="-122"/>
                <a:cs typeface="Crimson Pro Bold" pitchFamily="34" charset="-120"/>
              </a:rPr>
              <a:t>HOW WE HELP</a:t>
            </a:r>
            <a:endParaRPr lang="en-US" sz="650" dirty="0"/>
          </a:p>
        </p:txBody>
      </p:sp>
      <p:sp>
        <p:nvSpPr>
          <p:cNvPr id="14" name="Shape 9"/>
          <p:cNvSpPr/>
          <p:nvPr/>
        </p:nvSpPr>
        <p:spPr>
          <a:xfrm>
            <a:off x="4660932" y="2863748"/>
            <a:ext cx="4856894" cy="10475"/>
          </a:xfrm>
          <a:prstGeom prst="roundRect">
            <a:avLst>
              <a:gd name="adj" fmla="val 60014"/>
            </a:avLst>
          </a:prstGeom>
          <a:solidFill>
            <a:srgbClr val="4C4C4D">
              <a:alpha val="50000"/>
            </a:srgbClr>
          </a:solidFill>
          <a:ln/>
        </p:spPr>
      </p:sp>
      <p:sp>
        <p:nvSpPr>
          <p:cNvPr id="15" name="Shape 10"/>
          <p:cNvSpPr/>
          <p:nvPr/>
        </p:nvSpPr>
        <p:spPr>
          <a:xfrm>
            <a:off x="4660932" y="2929544"/>
            <a:ext cx="2411380" cy="660494"/>
          </a:xfrm>
          <a:prstGeom prst="roundRect">
            <a:avLst>
              <a:gd name="adj" fmla="val 1549"/>
            </a:avLst>
          </a:prstGeom>
          <a:solidFill>
            <a:srgbClr val="FFFFFF"/>
          </a:solidFill>
          <a:ln w="10478">
            <a:solidFill>
              <a:srgbClr val="D8D4D4"/>
            </a:solidFill>
            <a:prstDash val="solid"/>
          </a:ln>
        </p:spPr>
      </p:sp>
      <p:sp>
        <p:nvSpPr>
          <p:cNvPr id="16" name="Text 11"/>
          <p:cNvSpPr/>
          <p:nvPr/>
        </p:nvSpPr>
        <p:spPr>
          <a:xfrm>
            <a:off x="4739595" y="3008188"/>
            <a:ext cx="1308132" cy="106550"/>
          </a:xfrm>
          <a:prstGeom prst="rect">
            <a:avLst/>
          </a:prstGeom>
          <a:noFill/>
          <a:ln/>
        </p:spPr>
        <p:txBody>
          <a:bodyPr wrap="none" lIns="0" tIns="0" rIns="0" bIns="0" rtlCol="0" anchor="t"/>
          <a:lstStyle/>
          <a:p>
            <a:pPr algn="l" indent="0" marL="0">
              <a:lnSpc>
                <a:spcPct val="104000"/>
              </a:lnSpc>
              <a:buNone/>
            </a:pPr>
            <a:r>
              <a:rPr lang="en-US" sz="650" dirty="0">
                <a:solidFill>
                  <a:srgbClr val="4C4C4D"/>
                </a:solidFill>
                <a:latin typeface="Crimson Pro SemiBold" pitchFamily="34" charset="0"/>
                <a:ea typeface="Crimson Pro SemiBold" pitchFamily="34" charset="-122"/>
                <a:cs typeface="Crimson Pro SemiBold" pitchFamily="34" charset="-120"/>
              </a:rPr>
              <a:t>Risk Management Framework (RMF)</a:t>
            </a:r>
            <a:endParaRPr lang="en-US" sz="650" dirty="0"/>
          </a:p>
        </p:txBody>
      </p:sp>
      <p:sp>
        <p:nvSpPr>
          <p:cNvPr id="17" name="Text 12"/>
          <p:cNvSpPr/>
          <p:nvPr/>
        </p:nvSpPr>
        <p:spPr>
          <a:xfrm>
            <a:off x="4739595" y="3148781"/>
            <a:ext cx="2254054" cy="362613"/>
          </a:xfrm>
          <a:prstGeom prst="rect">
            <a:avLst/>
          </a:prstGeom>
          <a:noFill/>
          <a:ln/>
        </p:spPr>
        <p:txBody>
          <a:bodyPr wrap="square" lIns="0" tIns="0" rIns="0" bIns="0" rtlCol="0" anchor="t">
            <a:normAutofit/>
          </a:bodyPr>
          <a:lstStyle/>
          <a:p>
            <a:pPr algn="l" marL="101600" indent="-101600">
              <a:lnSpc>
                <a:spcPct val="100000"/>
              </a:lnSpc>
              <a:buSzPct val="100000"/>
              <a:buChar char="•"/>
            </a:pPr>
            <a:r>
              <a:rPr lang="en-US" sz="500" dirty="0">
                <a:solidFill>
                  <a:srgbClr val="4C4C4D"/>
                </a:solidFill>
                <a:latin typeface="Heebo" pitchFamily="34" charset="0"/>
                <a:ea typeface="Heebo" pitchFamily="34" charset="-122"/>
                <a:cs typeface="Heebo" pitchFamily="34" charset="-120"/>
              </a:rPr>
              <a:t>RMF Implementation Support</a:t>
            </a:r>
            <a:endParaRPr lang="en-US" sz="500" dirty="0"/>
          </a:p>
          <a:p>
            <a:pPr algn="l" marL="101600" indent="-101600">
              <a:lnSpc>
                <a:spcPct val="100000"/>
              </a:lnSpc>
              <a:buSzPct val="100000"/>
              <a:buChar char="•"/>
            </a:pPr>
            <a:r>
              <a:rPr lang="en-US" sz="500" dirty="0">
                <a:solidFill>
                  <a:srgbClr val="4C4C4D"/>
                </a:solidFill>
                <a:latin typeface="Heebo" pitchFamily="34" charset="0"/>
                <a:ea typeface="Heebo" pitchFamily="34" charset="-122"/>
                <a:cs typeface="Heebo" pitchFamily="34" charset="-120"/>
              </a:rPr>
              <a:t>Security Categorization</a:t>
            </a:r>
            <a:endParaRPr lang="en-US" sz="500" dirty="0"/>
          </a:p>
          <a:p>
            <a:pPr algn="l" marL="101600" indent="-101600">
              <a:lnSpc>
                <a:spcPct val="100000"/>
              </a:lnSpc>
              <a:buSzPct val="100000"/>
              <a:buChar char="•"/>
            </a:pPr>
            <a:r>
              <a:rPr lang="en-US" sz="500" dirty="0">
                <a:solidFill>
                  <a:srgbClr val="4C4C4D"/>
                </a:solidFill>
                <a:latin typeface="Heebo" pitchFamily="34" charset="0"/>
                <a:ea typeface="Heebo" pitchFamily="34" charset="-122"/>
                <a:cs typeface="Heebo" pitchFamily="34" charset="-120"/>
              </a:rPr>
              <a:t>Security Control Selection</a:t>
            </a:r>
            <a:endParaRPr lang="en-US" sz="500" dirty="0"/>
          </a:p>
          <a:p>
            <a:pPr algn="l" marL="101600" indent="-101600">
              <a:lnSpc>
                <a:spcPct val="100000"/>
              </a:lnSpc>
              <a:buSzPct val="100000"/>
              <a:buChar char="•"/>
            </a:pPr>
            <a:r>
              <a:rPr lang="en-US" sz="500" dirty="0">
                <a:solidFill>
                  <a:srgbClr val="4C4C4D"/>
                </a:solidFill>
                <a:latin typeface="Heebo" pitchFamily="34" charset="0"/>
                <a:ea typeface="Heebo" pitchFamily="34" charset="-122"/>
                <a:cs typeface="Heebo" pitchFamily="34" charset="-120"/>
              </a:rPr>
              <a:t>RMF Documentation</a:t>
            </a:r>
            <a:endParaRPr lang="en-US" sz="500" dirty="0"/>
          </a:p>
        </p:txBody>
      </p:sp>
      <p:sp>
        <p:nvSpPr>
          <p:cNvPr id="18" name="Shape 13"/>
          <p:cNvSpPr/>
          <p:nvPr/>
        </p:nvSpPr>
        <p:spPr>
          <a:xfrm>
            <a:off x="7106364" y="2929544"/>
            <a:ext cx="2411462" cy="660494"/>
          </a:xfrm>
          <a:prstGeom prst="roundRect">
            <a:avLst>
              <a:gd name="adj" fmla="val 1549"/>
            </a:avLst>
          </a:prstGeom>
          <a:solidFill>
            <a:srgbClr val="FFFFFF"/>
          </a:solidFill>
          <a:ln w="10478">
            <a:solidFill>
              <a:srgbClr val="D8D4D4"/>
            </a:solidFill>
            <a:prstDash val="solid"/>
          </a:ln>
        </p:spPr>
      </p:sp>
      <p:sp>
        <p:nvSpPr>
          <p:cNvPr id="19" name="Text 14"/>
          <p:cNvSpPr/>
          <p:nvPr/>
        </p:nvSpPr>
        <p:spPr>
          <a:xfrm>
            <a:off x="7185027" y="3008188"/>
            <a:ext cx="1072061" cy="106550"/>
          </a:xfrm>
          <a:prstGeom prst="rect">
            <a:avLst/>
          </a:prstGeom>
          <a:noFill/>
          <a:ln/>
        </p:spPr>
        <p:txBody>
          <a:bodyPr wrap="none" lIns="0" tIns="0" rIns="0" bIns="0" rtlCol="0" anchor="t"/>
          <a:lstStyle/>
          <a:p>
            <a:pPr algn="l" indent="0" marL="0">
              <a:lnSpc>
                <a:spcPct val="104000"/>
              </a:lnSpc>
              <a:buNone/>
            </a:pPr>
            <a:r>
              <a:rPr lang="en-US" sz="650" dirty="0">
                <a:solidFill>
                  <a:srgbClr val="4C4C4D"/>
                </a:solidFill>
                <a:latin typeface="Crimson Pro SemiBold" pitchFamily="34" charset="0"/>
                <a:ea typeface="Crimson Pro SemiBold" pitchFamily="34" charset="-122"/>
                <a:cs typeface="Crimson Pro SemiBold" pitchFamily="34" charset="-120"/>
              </a:rPr>
              <a:t>Authorization Documentation</a:t>
            </a:r>
            <a:endParaRPr lang="en-US" sz="650" dirty="0"/>
          </a:p>
        </p:txBody>
      </p:sp>
      <p:sp>
        <p:nvSpPr>
          <p:cNvPr id="20" name="Text 15"/>
          <p:cNvSpPr/>
          <p:nvPr/>
        </p:nvSpPr>
        <p:spPr>
          <a:xfrm>
            <a:off x="7185027" y="3148781"/>
            <a:ext cx="2254136" cy="362613"/>
          </a:xfrm>
          <a:prstGeom prst="rect">
            <a:avLst/>
          </a:prstGeom>
          <a:noFill/>
          <a:ln/>
        </p:spPr>
        <p:txBody>
          <a:bodyPr wrap="square" lIns="0" tIns="0" rIns="0" bIns="0" rtlCol="0" anchor="t">
            <a:normAutofit/>
          </a:bodyPr>
          <a:lstStyle/>
          <a:p>
            <a:pPr algn="l" marL="101600" indent="-101600">
              <a:lnSpc>
                <a:spcPct val="100000"/>
              </a:lnSpc>
              <a:buSzPct val="100000"/>
              <a:buChar char="•"/>
            </a:pPr>
            <a:r>
              <a:rPr lang="en-US" sz="500" dirty="0">
                <a:solidFill>
                  <a:srgbClr val="4C4C4D"/>
                </a:solidFill>
                <a:latin typeface="Heebo" pitchFamily="34" charset="0"/>
                <a:ea typeface="Heebo" pitchFamily="34" charset="-122"/>
                <a:cs typeface="Heebo" pitchFamily="34" charset="-120"/>
              </a:rPr>
              <a:t>System Security Plans (SSP)</a:t>
            </a:r>
            <a:endParaRPr lang="en-US" sz="500" dirty="0"/>
          </a:p>
          <a:p>
            <a:pPr algn="l" marL="101600" indent="-101600">
              <a:lnSpc>
                <a:spcPct val="100000"/>
              </a:lnSpc>
              <a:buSzPct val="100000"/>
              <a:buChar char="•"/>
            </a:pPr>
            <a:r>
              <a:rPr lang="en-US" sz="500" dirty="0">
                <a:solidFill>
                  <a:srgbClr val="4C4C4D"/>
                </a:solidFill>
                <a:latin typeface="Heebo" pitchFamily="34" charset="0"/>
                <a:ea typeface="Heebo" pitchFamily="34" charset="-122"/>
                <a:cs typeface="Heebo" pitchFamily="34" charset="-120"/>
              </a:rPr>
              <a:t>Security Assessment Plans (SAP)</a:t>
            </a:r>
            <a:endParaRPr lang="en-US" sz="500" dirty="0"/>
          </a:p>
          <a:p>
            <a:pPr algn="l" marL="101600" indent="-101600">
              <a:lnSpc>
                <a:spcPct val="100000"/>
              </a:lnSpc>
              <a:buSzPct val="100000"/>
              <a:buChar char="•"/>
            </a:pPr>
            <a:r>
              <a:rPr lang="en-US" sz="500" dirty="0">
                <a:solidFill>
                  <a:srgbClr val="4C4C4D"/>
                </a:solidFill>
                <a:latin typeface="Heebo" pitchFamily="34" charset="0"/>
                <a:ea typeface="Heebo" pitchFamily="34" charset="-122"/>
                <a:cs typeface="Heebo" pitchFamily="34" charset="-120"/>
              </a:rPr>
              <a:t>Security Assessment Reports (SAR)</a:t>
            </a:r>
            <a:endParaRPr lang="en-US" sz="500" dirty="0"/>
          </a:p>
          <a:p>
            <a:pPr algn="l" marL="101600" indent="-101600">
              <a:lnSpc>
                <a:spcPct val="100000"/>
              </a:lnSpc>
              <a:buSzPct val="100000"/>
              <a:buChar char="•"/>
            </a:pPr>
            <a:r>
              <a:rPr lang="en-US" sz="500" dirty="0">
                <a:solidFill>
                  <a:srgbClr val="4C4C4D"/>
                </a:solidFill>
                <a:latin typeface="Heebo" pitchFamily="34" charset="0"/>
                <a:ea typeface="Heebo" pitchFamily="34" charset="-122"/>
                <a:cs typeface="Heebo" pitchFamily="34" charset="-120"/>
              </a:rPr>
              <a:t>Plans of Action &amp; Milestones (POA&amp;M)</a:t>
            </a:r>
            <a:endParaRPr lang="en-US" sz="500" dirty="0"/>
          </a:p>
        </p:txBody>
      </p:sp>
      <p:sp>
        <p:nvSpPr>
          <p:cNvPr id="21" name="Shape 16"/>
          <p:cNvSpPr/>
          <p:nvPr/>
        </p:nvSpPr>
        <p:spPr>
          <a:xfrm>
            <a:off x="4660932" y="3624081"/>
            <a:ext cx="2411380" cy="660494"/>
          </a:xfrm>
          <a:prstGeom prst="roundRect">
            <a:avLst>
              <a:gd name="adj" fmla="val 1549"/>
            </a:avLst>
          </a:prstGeom>
          <a:solidFill>
            <a:srgbClr val="FFFFFF"/>
          </a:solidFill>
          <a:ln w="10478">
            <a:solidFill>
              <a:srgbClr val="D8D4D4"/>
            </a:solidFill>
            <a:prstDash val="solid"/>
          </a:ln>
        </p:spPr>
      </p:sp>
      <p:sp>
        <p:nvSpPr>
          <p:cNvPr id="22" name="Text 17"/>
          <p:cNvSpPr/>
          <p:nvPr/>
        </p:nvSpPr>
        <p:spPr>
          <a:xfrm>
            <a:off x="4739595" y="3702725"/>
            <a:ext cx="852770" cy="106550"/>
          </a:xfrm>
          <a:prstGeom prst="rect">
            <a:avLst/>
          </a:prstGeom>
          <a:noFill/>
          <a:ln/>
        </p:spPr>
        <p:txBody>
          <a:bodyPr wrap="none" lIns="0" tIns="0" rIns="0" bIns="0" rtlCol="0" anchor="t"/>
          <a:lstStyle/>
          <a:p>
            <a:pPr algn="l" indent="0" marL="0">
              <a:lnSpc>
                <a:spcPct val="104000"/>
              </a:lnSpc>
              <a:buNone/>
            </a:pPr>
            <a:r>
              <a:rPr lang="en-US" sz="650" dirty="0">
                <a:solidFill>
                  <a:srgbClr val="4C4C4D"/>
                </a:solidFill>
                <a:latin typeface="Crimson Pro SemiBold" pitchFamily="34" charset="0"/>
                <a:ea typeface="Crimson Pro SemiBold" pitchFamily="34" charset="-122"/>
                <a:cs typeface="Crimson Pro SemiBold" pitchFamily="34" charset="-120"/>
              </a:rPr>
              <a:t>Cybersecurity Support</a:t>
            </a:r>
            <a:endParaRPr lang="en-US" sz="650" dirty="0"/>
          </a:p>
        </p:txBody>
      </p:sp>
      <p:sp>
        <p:nvSpPr>
          <p:cNvPr id="23" name="Text 18"/>
          <p:cNvSpPr/>
          <p:nvPr/>
        </p:nvSpPr>
        <p:spPr>
          <a:xfrm>
            <a:off x="4739595" y="3843318"/>
            <a:ext cx="2254054" cy="362613"/>
          </a:xfrm>
          <a:prstGeom prst="rect">
            <a:avLst/>
          </a:prstGeom>
          <a:noFill/>
          <a:ln/>
        </p:spPr>
        <p:txBody>
          <a:bodyPr wrap="square" lIns="0" tIns="0" rIns="0" bIns="0" rtlCol="0" anchor="t">
            <a:normAutofit/>
          </a:bodyPr>
          <a:lstStyle/>
          <a:p>
            <a:pPr algn="l" marL="101600" indent="-101600">
              <a:lnSpc>
                <a:spcPct val="100000"/>
              </a:lnSpc>
              <a:buSzPct val="100000"/>
              <a:buChar char="•"/>
            </a:pPr>
            <a:r>
              <a:rPr lang="en-US" sz="500" dirty="0">
                <a:solidFill>
                  <a:srgbClr val="4C4C4D"/>
                </a:solidFill>
                <a:latin typeface="Heebo" pitchFamily="34" charset="0"/>
                <a:ea typeface="Heebo" pitchFamily="34" charset="-122"/>
                <a:cs typeface="Heebo" pitchFamily="34" charset="-120"/>
              </a:rPr>
              <a:t>Security Control Assessments</a:t>
            </a:r>
            <a:endParaRPr lang="en-US" sz="500" dirty="0"/>
          </a:p>
          <a:p>
            <a:pPr algn="l" marL="101600" indent="-101600">
              <a:lnSpc>
                <a:spcPct val="100000"/>
              </a:lnSpc>
              <a:buSzPct val="100000"/>
              <a:buChar char="•"/>
            </a:pPr>
            <a:r>
              <a:rPr lang="en-US" sz="500" dirty="0">
                <a:solidFill>
                  <a:srgbClr val="4C4C4D"/>
                </a:solidFill>
                <a:latin typeface="Heebo" pitchFamily="34" charset="0"/>
                <a:ea typeface="Heebo" pitchFamily="34" charset="-122"/>
                <a:cs typeface="Heebo" pitchFamily="34" charset="-120"/>
              </a:rPr>
              <a:t>Continuous Monitoring</a:t>
            </a:r>
            <a:endParaRPr lang="en-US" sz="500" dirty="0"/>
          </a:p>
          <a:p>
            <a:pPr algn="l" marL="101600" indent="-101600">
              <a:lnSpc>
                <a:spcPct val="100000"/>
              </a:lnSpc>
              <a:buSzPct val="100000"/>
              <a:buChar char="•"/>
            </a:pPr>
            <a:r>
              <a:rPr lang="en-US" sz="500" dirty="0">
                <a:solidFill>
                  <a:srgbClr val="4C4C4D"/>
                </a:solidFill>
                <a:latin typeface="Heebo" pitchFamily="34" charset="0"/>
                <a:ea typeface="Heebo" pitchFamily="34" charset="-122"/>
                <a:cs typeface="Heebo" pitchFamily="34" charset="-120"/>
              </a:rPr>
              <a:t>NIST SP 800-53</a:t>
            </a:r>
            <a:endParaRPr lang="en-US" sz="500" dirty="0"/>
          </a:p>
          <a:p>
            <a:pPr algn="l" marL="101600" indent="-101600">
              <a:lnSpc>
                <a:spcPct val="100000"/>
              </a:lnSpc>
              <a:buSzPct val="100000"/>
              <a:buChar char="•"/>
            </a:pPr>
            <a:r>
              <a:rPr lang="en-US" sz="500" dirty="0">
                <a:solidFill>
                  <a:srgbClr val="4C4C4D"/>
                </a:solidFill>
                <a:latin typeface="Heebo" pitchFamily="34" charset="0"/>
                <a:ea typeface="Heebo" pitchFamily="34" charset="-122"/>
                <a:cs typeface="Heebo" pitchFamily="34" charset="-120"/>
              </a:rPr>
              <a:t>ICD 503 • eMASS • XACTA</a:t>
            </a:r>
            <a:endParaRPr lang="en-US" sz="500" dirty="0"/>
          </a:p>
        </p:txBody>
      </p:sp>
      <p:sp>
        <p:nvSpPr>
          <p:cNvPr id="24" name="Shape 19"/>
          <p:cNvSpPr/>
          <p:nvPr/>
        </p:nvSpPr>
        <p:spPr>
          <a:xfrm>
            <a:off x="7106364" y="3624081"/>
            <a:ext cx="2411462" cy="660494"/>
          </a:xfrm>
          <a:prstGeom prst="roundRect">
            <a:avLst>
              <a:gd name="adj" fmla="val 1549"/>
            </a:avLst>
          </a:prstGeom>
          <a:solidFill>
            <a:srgbClr val="FFFFFF"/>
          </a:solidFill>
          <a:ln w="10478">
            <a:solidFill>
              <a:srgbClr val="D8D4D4"/>
            </a:solidFill>
            <a:prstDash val="solid"/>
          </a:ln>
        </p:spPr>
      </p:sp>
      <p:sp>
        <p:nvSpPr>
          <p:cNvPr id="25" name="Text 20"/>
          <p:cNvSpPr/>
          <p:nvPr/>
        </p:nvSpPr>
        <p:spPr>
          <a:xfrm>
            <a:off x="7185027" y="3702725"/>
            <a:ext cx="852770" cy="106550"/>
          </a:xfrm>
          <a:prstGeom prst="rect">
            <a:avLst/>
          </a:prstGeom>
          <a:noFill/>
          <a:ln/>
        </p:spPr>
        <p:txBody>
          <a:bodyPr wrap="none" lIns="0" tIns="0" rIns="0" bIns="0" rtlCol="0" anchor="t"/>
          <a:lstStyle/>
          <a:p>
            <a:pPr algn="l" indent="0" marL="0">
              <a:lnSpc>
                <a:spcPct val="104000"/>
              </a:lnSpc>
              <a:buNone/>
            </a:pPr>
            <a:r>
              <a:rPr lang="en-US" sz="650" dirty="0">
                <a:solidFill>
                  <a:srgbClr val="4C4C4D"/>
                </a:solidFill>
                <a:latin typeface="Crimson Pro SemiBold" pitchFamily="34" charset="0"/>
                <a:ea typeface="Crimson Pro SemiBold" pitchFamily="34" charset="-122"/>
                <a:cs typeface="Crimson Pro SemiBold" pitchFamily="34" charset="-120"/>
              </a:rPr>
              <a:t>AI-Enhanced Services</a:t>
            </a:r>
            <a:endParaRPr lang="en-US" sz="650" dirty="0"/>
          </a:p>
        </p:txBody>
      </p:sp>
      <p:sp>
        <p:nvSpPr>
          <p:cNvPr id="26" name="Text 21"/>
          <p:cNvSpPr/>
          <p:nvPr/>
        </p:nvSpPr>
        <p:spPr>
          <a:xfrm>
            <a:off x="7185027" y="3843318"/>
            <a:ext cx="2254136" cy="362613"/>
          </a:xfrm>
          <a:prstGeom prst="rect">
            <a:avLst/>
          </a:prstGeom>
          <a:noFill/>
          <a:ln/>
        </p:spPr>
        <p:txBody>
          <a:bodyPr wrap="square" lIns="0" tIns="0" rIns="0" bIns="0" rtlCol="0" anchor="t">
            <a:normAutofit/>
          </a:bodyPr>
          <a:lstStyle/>
          <a:p>
            <a:pPr algn="l" marL="101600" indent="-101600">
              <a:lnSpc>
                <a:spcPct val="100000"/>
              </a:lnSpc>
              <a:buSzPct val="100000"/>
              <a:buChar char="•"/>
            </a:pPr>
            <a:r>
              <a:rPr lang="en-US" sz="500" dirty="0">
                <a:solidFill>
                  <a:srgbClr val="4C4C4D"/>
                </a:solidFill>
                <a:latin typeface="Heebo" pitchFamily="34" charset="0"/>
                <a:ea typeface="Heebo" pitchFamily="34" charset="-122"/>
                <a:cs typeface="Heebo" pitchFamily="34" charset="-120"/>
              </a:rPr>
              <a:t>AI-Assisted Documentation</a:t>
            </a:r>
            <a:endParaRPr lang="en-US" sz="500" dirty="0"/>
          </a:p>
          <a:p>
            <a:pPr algn="l" marL="101600" indent="-101600">
              <a:lnSpc>
                <a:spcPct val="100000"/>
              </a:lnSpc>
              <a:buSzPct val="100000"/>
              <a:buChar char="•"/>
            </a:pPr>
            <a:r>
              <a:rPr lang="en-US" sz="500" dirty="0">
                <a:solidFill>
                  <a:srgbClr val="4C4C4D"/>
                </a:solidFill>
                <a:latin typeface="Heebo" pitchFamily="34" charset="0"/>
                <a:ea typeface="Heebo" pitchFamily="34" charset="-122"/>
                <a:cs typeface="Heebo" pitchFamily="34" charset="-120"/>
              </a:rPr>
              <a:t>AI Productivity Consulting</a:t>
            </a:r>
            <a:endParaRPr lang="en-US" sz="500" dirty="0"/>
          </a:p>
          <a:p>
            <a:pPr algn="l" marL="101600" indent="-101600">
              <a:lnSpc>
                <a:spcPct val="100000"/>
              </a:lnSpc>
              <a:buSzPct val="100000"/>
              <a:buChar char="•"/>
            </a:pPr>
            <a:r>
              <a:rPr lang="en-US" sz="500" dirty="0">
                <a:solidFill>
                  <a:srgbClr val="4C4C4D"/>
                </a:solidFill>
                <a:latin typeface="Heebo" pitchFamily="34" charset="0"/>
                <a:ea typeface="Heebo" pitchFamily="34" charset="-122"/>
                <a:cs typeface="Heebo" pitchFamily="34" charset="-120"/>
              </a:rPr>
              <a:t>Documentation Automation</a:t>
            </a:r>
            <a:endParaRPr lang="en-US" sz="500" dirty="0"/>
          </a:p>
          <a:p>
            <a:pPr algn="l" marL="101600" indent="-101600">
              <a:lnSpc>
                <a:spcPct val="100000"/>
              </a:lnSpc>
              <a:buSzPct val="100000"/>
              <a:buChar char="•"/>
            </a:pPr>
            <a:r>
              <a:rPr lang="en-US" sz="500" dirty="0">
                <a:solidFill>
                  <a:srgbClr val="4C4C4D"/>
                </a:solidFill>
                <a:latin typeface="Heebo" pitchFamily="34" charset="0"/>
                <a:ea typeface="Heebo" pitchFamily="34" charset="-122"/>
                <a:cs typeface="Heebo" pitchFamily="34" charset="-120"/>
              </a:rPr>
              <a:t>Executive AI Advisory</a:t>
            </a:r>
            <a:endParaRPr lang="en-US" sz="500" dirty="0"/>
          </a:p>
        </p:txBody>
      </p:sp>
      <p:sp>
        <p:nvSpPr>
          <p:cNvPr id="27" name="Text 22"/>
          <p:cNvSpPr/>
          <p:nvPr/>
        </p:nvSpPr>
        <p:spPr>
          <a:xfrm>
            <a:off x="294270" y="4361173"/>
            <a:ext cx="9469859" cy="65468"/>
          </a:xfrm>
          <a:prstGeom prst="rect">
            <a:avLst/>
          </a:prstGeom>
          <a:noFill/>
          <a:ln/>
        </p:spPr>
        <p:txBody>
          <a:bodyPr wrap="none" lIns="0" tIns="0" rIns="0" bIns="0" rtlCol="0" anchor="t"/>
          <a:lstStyle/>
          <a:p>
            <a:pPr algn="ctr" indent="0" marL="0">
              <a:lnSpc>
                <a:spcPct val="100000"/>
              </a:lnSpc>
              <a:buNone/>
            </a:pPr>
            <a:r>
              <a:rPr lang="en-US" sz="400" dirty="0">
                <a:solidFill>
                  <a:srgbClr val="C9A84C"/>
                </a:solidFill>
                <a:latin typeface="Heebo" pitchFamily="34" charset="0"/>
                <a:ea typeface="Heebo" pitchFamily="34" charset="-122"/>
                <a:cs typeface="Heebo" pitchFamily="34" charset="-120"/>
              </a:rPr>
              <a:t>─────────────────────────────────────────────────────────────────────</a:t>
            </a:r>
            <a:endParaRPr lang="en-US" sz="400" dirty="0"/>
          </a:p>
        </p:txBody>
      </p:sp>
      <p:sp>
        <p:nvSpPr>
          <p:cNvPr id="28" name="Text 23"/>
          <p:cNvSpPr/>
          <p:nvPr/>
        </p:nvSpPr>
        <p:spPr>
          <a:xfrm>
            <a:off x="3988981" y="4477788"/>
            <a:ext cx="2080357" cy="106550"/>
          </a:xfrm>
          <a:prstGeom prst="rect">
            <a:avLst/>
          </a:prstGeom>
          <a:noFill/>
          <a:ln/>
        </p:spPr>
        <p:txBody>
          <a:bodyPr wrap="none" lIns="0" tIns="0" rIns="0" bIns="0" rtlCol="0" anchor="t"/>
          <a:lstStyle/>
          <a:p>
            <a:pPr algn="ctr" indent="0" marL="0">
              <a:lnSpc>
                <a:spcPct val="104000"/>
              </a:lnSpc>
              <a:buNone/>
            </a:pPr>
            <a:r>
              <a:rPr lang="en-US" sz="650" b="1" dirty="0">
                <a:solidFill>
                  <a:srgbClr val="0B3A6E"/>
                </a:solidFill>
                <a:latin typeface="Crimson Pro Bold" pitchFamily="34" charset="0"/>
                <a:ea typeface="Crimson Pro Bold" pitchFamily="34" charset="-122"/>
                <a:cs typeface="Crimson Pro Bold" pitchFamily="34" charset="-120"/>
              </a:rPr>
              <a:t>WHY PRIME CONTRACTORS CHOOSE JATO</a:t>
            </a:r>
            <a:endParaRPr lang="en-US" sz="650" dirty="0"/>
          </a:p>
        </p:txBody>
      </p:sp>
      <p:sp>
        <p:nvSpPr>
          <p:cNvPr id="29" name="Shape 24"/>
          <p:cNvSpPr/>
          <p:nvPr/>
        </p:nvSpPr>
        <p:spPr>
          <a:xfrm>
            <a:off x="545730" y="4635485"/>
            <a:ext cx="2966278" cy="345100"/>
          </a:xfrm>
          <a:prstGeom prst="roundRect">
            <a:avLst>
              <a:gd name="adj" fmla="val 2965"/>
            </a:avLst>
          </a:prstGeom>
          <a:solidFill>
            <a:srgbClr val="F2EEEE"/>
          </a:solidFill>
          <a:ln/>
        </p:spPr>
      </p:sp>
      <p:sp>
        <p:nvSpPr>
          <p:cNvPr id="30" name="Text 25"/>
          <p:cNvSpPr/>
          <p:nvPr/>
        </p:nvSpPr>
        <p:spPr>
          <a:xfrm>
            <a:off x="613916" y="4703654"/>
            <a:ext cx="852770" cy="106550"/>
          </a:xfrm>
          <a:prstGeom prst="rect">
            <a:avLst/>
          </a:prstGeom>
          <a:noFill/>
          <a:ln/>
        </p:spPr>
        <p:txBody>
          <a:bodyPr wrap="none" lIns="0" tIns="0" rIns="0" bIns="0" rtlCol="0" anchor="t"/>
          <a:lstStyle/>
          <a:p>
            <a:pPr algn="l" indent="0" marL="0">
              <a:lnSpc>
                <a:spcPct val="104000"/>
              </a:lnSpc>
              <a:buNone/>
            </a:pPr>
            <a:r>
              <a:rPr lang="en-US" sz="650" dirty="0">
                <a:solidFill>
                  <a:srgbClr val="4C4C4D"/>
                </a:solidFill>
                <a:latin typeface="Crimson Pro SemiBold" pitchFamily="34" charset="0"/>
                <a:ea typeface="Crimson Pro SemiBold" pitchFamily="34" charset="-122"/>
                <a:cs typeface="Crimson Pro SemiBold" pitchFamily="34" charset="-120"/>
              </a:rPr>
              <a:t>Founder-Led</a:t>
            </a:r>
            <a:endParaRPr lang="en-US" sz="650" dirty="0"/>
          </a:p>
        </p:txBody>
      </p:sp>
      <p:sp>
        <p:nvSpPr>
          <p:cNvPr id="31" name="Text 26"/>
          <p:cNvSpPr/>
          <p:nvPr/>
        </p:nvSpPr>
        <p:spPr>
          <a:xfrm>
            <a:off x="613916" y="4830662"/>
            <a:ext cx="2829907" cy="81754"/>
          </a:xfrm>
          <a:prstGeom prst="rect">
            <a:avLst/>
          </a:prstGeom>
          <a:noFill/>
          <a:ln/>
        </p:spPr>
        <p:txBody>
          <a:bodyPr wrap="none" lIns="0" tIns="0" rIns="0" bIns="0" rtlCol="0" anchor="t"/>
          <a:lstStyle/>
          <a:p>
            <a:pPr algn="l" indent="0" marL="0">
              <a:lnSpc>
                <a:spcPct val="100000"/>
              </a:lnSpc>
              <a:buNone/>
            </a:pPr>
            <a:r>
              <a:rPr lang="en-US" sz="500" dirty="0">
                <a:solidFill>
                  <a:srgbClr val="4C4C4D"/>
                </a:solidFill>
                <a:latin typeface="Heebo" pitchFamily="34" charset="0"/>
                <a:ea typeface="Heebo" pitchFamily="34" charset="-122"/>
                <a:cs typeface="Heebo" pitchFamily="34" charset="-120"/>
              </a:rPr>
              <a:t>Direct senior expertise on every engagement</a:t>
            </a:r>
            <a:endParaRPr lang="en-US" sz="500" dirty="0"/>
          </a:p>
        </p:txBody>
      </p:sp>
      <p:sp>
        <p:nvSpPr>
          <p:cNvPr id="32" name="Shape 27"/>
          <p:cNvSpPr/>
          <p:nvPr/>
        </p:nvSpPr>
        <p:spPr>
          <a:xfrm>
            <a:off x="3546061" y="4635485"/>
            <a:ext cx="2966278" cy="345100"/>
          </a:xfrm>
          <a:prstGeom prst="roundRect">
            <a:avLst>
              <a:gd name="adj" fmla="val 2965"/>
            </a:avLst>
          </a:prstGeom>
          <a:solidFill>
            <a:srgbClr val="F2EEEE"/>
          </a:solidFill>
          <a:ln/>
        </p:spPr>
      </p:sp>
      <p:sp>
        <p:nvSpPr>
          <p:cNvPr id="33" name="Text 28"/>
          <p:cNvSpPr/>
          <p:nvPr/>
        </p:nvSpPr>
        <p:spPr>
          <a:xfrm>
            <a:off x="3614246" y="4703654"/>
            <a:ext cx="852770" cy="106550"/>
          </a:xfrm>
          <a:prstGeom prst="rect">
            <a:avLst/>
          </a:prstGeom>
          <a:noFill/>
          <a:ln/>
        </p:spPr>
        <p:txBody>
          <a:bodyPr wrap="none" lIns="0" tIns="0" rIns="0" bIns="0" rtlCol="0" anchor="t"/>
          <a:lstStyle/>
          <a:p>
            <a:pPr algn="l" indent="0" marL="0">
              <a:lnSpc>
                <a:spcPct val="104000"/>
              </a:lnSpc>
              <a:buNone/>
            </a:pPr>
            <a:r>
              <a:rPr lang="en-US" sz="650" dirty="0">
                <a:solidFill>
                  <a:srgbClr val="4C4C4D"/>
                </a:solidFill>
                <a:latin typeface="Crimson Pro SemiBold" pitchFamily="34" charset="0"/>
                <a:ea typeface="Crimson Pro SemiBold" pitchFamily="34" charset="-122"/>
                <a:cs typeface="Crimson Pro SemiBold" pitchFamily="34" charset="-120"/>
              </a:rPr>
              <a:t>20+ Years</a:t>
            </a:r>
            <a:endParaRPr lang="en-US" sz="650" dirty="0"/>
          </a:p>
        </p:txBody>
      </p:sp>
      <p:sp>
        <p:nvSpPr>
          <p:cNvPr id="34" name="Text 29"/>
          <p:cNvSpPr/>
          <p:nvPr/>
        </p:nvSpPr>
        <p:spPr>
          <a:xfrm>
            <a:off x="3614246" y="4830662"/>
            <a:ext cx="2829907" cy="81754"/>
          </a:xfrm>
          <a:prstGeom prst="rect">
            <a:avLst/>
          </a:prstGeom>
          <a:noFill/>
          <a:ln/>
        </p:spPr>
        <p:txBody>
          <a:bodyPr wrap="none" lIns="0" tIns="0" rIns="0" bIns="0" rtlCol="0" anchor="t"/>
          <a:lstStyle/>
          <a:p>
            <a:pPr algn="l" indent="0" marL="0">
              <a:lnSpc>
                <a:spcPct val="100000"/>
              </a:lnSpc>
              <a:buNone/>
            </a:pPr>
            <a:r>
              <a:rPr lang="en-US" sz="500" dirty="0">
                <a:solidFill>
                  <a:srgbClr val="4C4C4D"/>
                </a:solidFill>
                <a:latin typeface="Heebo" pitchFamily="34" charset="0"/>
                <a:ea typeface="Heebo" pitchFamily="34" charset="-122"/>
                <a:cs typeface="Heebo" pitchFamily="34" charset="-120"/>
              </a:rPr>
              <a:t>IC, DoD, FAA &amp; Federal Civilian experience</a:t>
            </a:r>
            <a:endParaRPr lang="en-US" sz="500" dirty="0"/>
          </a:p>
        </p:txBody>
      </p:sp>
      <p:sp>
        <p:nvSpPr>
          <p:cNvPr id="35" name="Shape 30"/>
          <p:cNvSpPr/>
          <p:nvPr/>
        </p:nvSpPr>
        <p:spPr>
          <a:xfrm>
            <a:off x="6546391" y="4635485"/>
            <a:ext cx="2966278" cy="345100"/>
          </a:xfrm>
          <a:prstGeom prst="roundRect">
            <a:avLst>
              <a:gd name="adj" fmla="val 2965"/>
            </a:avLst>
          </a:prstGeom>
          <a:solidFill>
            <a:srgbClr val="F2EEEE"/>
          </a:solidFill>
          <a:ln/>
        </p:spPr>
      </p:sp>
      <p:sp>
        <p:nvSpPr>
          <p:cNvPr id="36" name="Text 31"/>
          <p:cNvSpPr/>
          <p:nvPr/>
        </p:nvSpPr>
        <p:spPr>
          <a:xfrm>
            <a:off x="6614577" y="4703654"/>
            <a:ext cx="852770" cy="106550"/>
          </a:xfrm>
          <a:prstGeom prst="rect">
            <a:avLst/>
          </a:prstGeom>
          <a:noFill/>
          <a:ln/>
        </p:spPr>
        <p:txBody>
          <a:bodyPr wrap="none" lIns="0" tIns="0" rIns="0" bIns="0" rtlCol="0" anchor="t"/>
          <a:lstStyle/>
          <a:p>
            <a:pPr algn="l" indent="0" marL="0">
              <a:lnSpc>
                <a:spcPct val="104000"/>
              </a:lnSpc>
              <a:buNone/>
            </a:pPr>
            <a:r>
              <a:rPr lang="en-US" sz="650" dirty="0">
                <a:solidFill>
                  <a:srgbClr val="4C4C4D"/>
                </a:solidFill>
                <a:latin typeface="Crimson Pro SemiBold" pitchFamily="34" charset="0"/>
                <a:ea typeface="Crimson Pro SemiBold" pitchFamily="34" charset="-122"/>
                <a:cs typeface="Crimson Pro SemiBold" pitchFamily="34" charset="-120"/>
              </a:rPr>
              <a:t>Full-Spectrum RMF</a:t>
            </a:r>
            <a:endParaRPr lang="en-US" sz="650" dirty="0"/>
          </a:p>
        </p:txBody>
      </p:sp>
      <p:sp>
        <p:nvSpPr>
          <p:cNvPr id="37" name="Text 32"/>
          <p:cNvSpPr/>
          <p:nvPr/>
        </p:nvSpPr>
        <p:spPr>
          <a:xfrm>
            <a:off x="6614577" y="4830662"/>
            <a:ext cx="2829907" cy="81754"/>
          </a:xfrm>
          <a:prstGeom prst="rect">
            <a:avLst/>
          </a:prstGeom>
          <a:noFill/>
          <a:ln/>
        </p:spPr>
        <p:txBody>
          <a:bodyPr wrap="none" lIns="0" tIns="0" rIns="0" bIns="0" rtlCol="0" anchor="t"/>
          <a:lstStyle/>
          <a:p>
            <a:pPr algn="l" indent="0" marL="0">
              <a:lnSpc>
                <a:spcPct val="100000"/>
              </a:lnSpc>
              <a:buNone/>
            </a:pPr>
            <a:r>
              <a:rPr lang="en-US" sz="500" dirty="0">
                <a:solidFill>
                  <a:srgbClr val="4C4C4D"/>
                </a:solidFill>
                <a:latin typeface="Heebo" pitchFamily="34" charset="0"/>
                <a:ea typeface="Heebo" pitchFamily="34" charset="-122"/>
                <a:cs typeface="Heebo" pitchFamily="34" charset="-120"/>
              </a:rPr>
              <a:t>ATO, ConMon &amp; Security Engineering</a:t>
            </a:r>
            <a:endParaRPr lang="en-US" sz="500" dirty="0"/>
          </a:p>
        </p:txBody>
      </p:sp>
      <p:sp>
        <p:nvSpPr>
          <p:cNvPr id="38" name="Shape 33"/>
          <p:cNvSpPr/>
          <p:nvPr/>
        </p:nvSpPr>
        <p:spPr>
          <a:xfrm>
            <a:off x="545730" y="5014628"/>
            <a:ext cx="2966278" cy="345100"/>
          </a:xfrm>
          <a:prstGeom prst="roundRect">
            <a:avLst>
              <a:gd name="adj" fmla="val 2965"/>
            </a:avLst>
          </a:prstGeom>
          <a:solidFill>
            <a:srgbClr val="F2EEEE"/>
          </a:solidFill>
          <a:ln/>
        </p:spPr>
      </p:sp>
      <p:sp>
        <p:nvSpPr>
          <p:cNvPr id="39" name="Text 34"/>
          <p:cNvSpPr/>
          <p:nvPr/>
        </p:nvSpPr>
        <p:spPr>
          <a:xfrm>
            <a:off x="613916" y="5082797"/>
            <a:ext cx="852770" cy="106550"/>
          </a:xfrm>
          <a:prstGeom prst="rect">
            <a:avLst/>
          </a:prstGeom>
          <a:noFill/>
          <a:ln/>
        </p:spPr>
        <p:txBody>
          <a:bodyPr wrap="none" lIns="0" tIns="0" rIns="0" bIns="0" rtlCol="0" anchor="t"/>
          <a:lstStyle/>
          <a:p>
            <a:pPr algn="l" indent="0" marL="0">
              <a:lnSpc>
                <a:spcPct val="104000"/>
              </a:lnSpc>
              <a:buNone/>
            </a:pPr>
            <a:r>
              <a:rPr lang="en-US" sz="650" dirty="0">
                <a:solidFill>
                  <a:srgbClr val="4C4C4D"/>
                </a:solidFill>
                <a:latin typeface="Crimson Pro SemiBold" pitchFamily="34" charset="0"/>
                <a:ea typeface="Crimson Pro SemiBold" pitchFamily="34" charset="-122"/>
                <a:cs typeface="Crimson Pro SemiBold" pitchFamily="34" charset="-120"/>
              </a:rPr>
              <a:t>CAP Certified</a:t>
            </a:r>
            <a:endParaRPr lang="en-US" sz="650" dirty="0"/>
          </a:p>
        </p:txBody>
      </p:sp>
      <p:sp>
        <p:nvSpPr>
          <p:cNvPr id="40" name="Text 35"/>
          <p:cNvSpPr/>
          <p:nvPr/>
        </p:nvSpPr>
        <p:spPr>
          <a:xfrm>
            <a:off x="613916" y="5209806"/>
            <a:ext cx="2829907" cy="81754"/>
          </a:xfrm>
          <a:prstGeom prst="rect">
            <a:avLst/>
          </a:prstGeom>
          <a:noFill/>
          <a:ln/>
        </p:spPr>
        <p:txBody>
          <a:bodyPr wrap="none" lIns="0" tIns="0" rIns="0" bIns="0" rtlCol="0" anchor="t"/>
          <a:lstStyle/>
          <a:p>
            <a:pPr algn="l" indent="0" marL="0">
              <a:lnSpc>
                <a:spcPct val="100000"/>
              </a:lnSpc>
              <a:buNone/>
            </a:pPr>
            <a:r>
              <a:rPr lang="en-US" sz="500" dirty="0">
                <a:solidFill>
                  <a:srgbClr val="4C4C4D"/>
                </a:solidFill>
                <a:latin typeface="Heebo" pitchFamily="34" charset="0"/>
                <a:ea typeface="Heebo" pitchFamily="34" charset="-122"/>
                <a:cs typeface="Heebo" pitchFamily="34" charset="-120"/>
              </a:rPr>
              <a:t>Certified Authorization Professional</a:t>
            </a:r>
            <a:endParaRPr lang="en-US" sz="500" dirty="0"/>
          </a:p>
        </p:txBody>
      </p:sp>
      <p:sp>
        <p:nvSpPr>
          <p:cNvPr id="41" name="Shape 36"/>
          <p:cNvSpPr/>
          <p:nvPr/>
        </p:nvSpPr>
        <p:spPr>
          <a:xfrm>
            <a:off x="3546061" y="5014628"/>
            <a:ext cx="2966278" cy="345100"/>
          </a:xfrm>
          <a:prstGeom prst="roundRect">
            <a:avLst>
              <a:gd name="adj" fmla="val 2965"/>
            </a:avLst>
          </a:prstGeom>
          <a:solidFill>
            <a:srgbClr val="F2EEEE"/>
          </a:solidFill>
          <a:ln/>
        </p:spPr>
      </p:sp>
      <p:sp>
        <p:nvSpPr>
          <p:cNvPr id="42" name="Text 37"/>
          <p:cNvSpPr/>
          <p:nvPr/>
        </p:nvSpPr>
        <p:spPr>
          <a:xfrm>
            <a:off x="3614246" y="5082797"/>
            <a:ext cx="852770" cy="106550"/>
          </a:xfrm>
          <a:prstGeom prst="rect">
            <a:avLst/>
          </a:prstGeom>
          <a:noFill/>
          <a:ln/>
        </p:spPr>
        <p:txBody>
          <a:bodyPr wrap="none" lIns="0" tIns="0" rIns="0" bIns="0" rtlCol="0" anchor="t"/>
          <a:lstStyle/>
          <a:p>
            <a:pPr algn="l" indent="0" marL="0">
              <a:lnSpc>
                <a:spcPct val="104000"/>
              </a:lnSpc>
              <a:buNone/>
            </a:pPr>
            <a:r>
              <a:rPr lang="en-US" sz="650" dirty="0">
                <a:solidFill>
                  <a:srgbClr val="4C4C4D"/>
                </a:solidFill>
                <a:latin typeface="Crimson Pro SemiBold" pitchFamily="34" charset="0"/>
                <a:ea typeface="Crimson Pro SemiBold" pitchFamily="34" charset="-122"/>
                <a:cs typeface="Crimson Pro SemiBold" pitchFamily="34" charset="-120"/>
              </a:rPr>
              <a:t>AI Certified</a:t>
            </a:r>
            <a:endParaRPr lang="en-US" sz="650" dirty="0"/>
          </a:p>
        </p:txBody>
      </p:sp>
      <p:sp>
        <p:nvSpPr>
          <p:cNvPr id="43" name="Text 38"/>
          <p:cNvSpPr/>
          <p:nvPr/>
        </p:nvSpPr>
        <p:spPr>
          <a:xfrm>
            <a:off x="3614246" y="5209806"/>
            <a:ext cx="2829907" cy="81754"/>
          </a:xfrm>
          <a:prstGeom prst="rect">
            <a:avLst/>
          </a:prstGeom>
          <a:noFill/>
          <a:ln/>
        </p:spPr>
        <p:txBody>
          <a:bodyPr wrap="none" lIns="0" tIns="0" rIns="0" bIns="0" rtlCol="0" anchor="t"/>
          <a:lstStyle/>
          <a:p>
            <a:pPr algn="l" indent="0" marL="0">
              <a:lnSpc>
                <a:spcPct val="100000"/>
              </a:lnSpc>
              <a:buNone/>
            </a:pPr>
            <a:r>
              <a:rPr lang="en-US" sz="500" dirty="0">
                <a:solidFill>
                  <a:srgbClr val="4C4C4D"/>
                </a:solidFill>
                <a:latin typeface="Heebo" pitchFamily="34" charset="0"/>
                <a:ea typeface="Heebo" pitchFamily="34" charset="-122"/>
                <a:cs typeface="Heebo" pitchFamily="34" charset="-120"/>
              </a:rPr>
              <a:t>AI Consultant Certified practitioner</a:t>
            </a:r>
            <a:endParaRPr lang="en-US" sz="500" dirty="0"/>
          </a:p>
        </p:txBody>
      </p:sp>
      <p:sp>
        <p:nvSpPr>
          <p:cNvPr id="44" name="Shape 39"/>
          <p:cNvSpPr/>
          <p:nvPr/>
        </p:nvSpPr>
        <p:spPr>
          <a:xfrm>
            <a:off x="6546391" y="5014628"/>
            <a:ext cx="2966278" cy="345100"/>
          </a:xfrm>
          <a:prstGeom prst="roundRect">
            <a:avLst>
              <a:gd name="adj" fmla="val 2965"/>
            </a:avLst>
          </a:prstGeom>
          <a:solidFill>
            <a:srgbClr val="F2EEEE"/>
          </a:solidFill>
          <a:ln/>
        </p:spPr>
      </p:sp>
      <p:sp>
        <p:nvSpPr>
          <p:cNvPr id="45" name="Text 40"/>
          <p:cNvSpPr/>
          <p:nvPr/>
        </p:nvSpPr>
        <p:spPr>
          <a:xfrm>
            <a:off x="6614577" y="5082797"/>
            <a:ext cx="852770" cy="106550"/>
          </a:xfrm>
          <a:prstGeom prst="rect">
            <a:avLst/>
          </a:prstGeom>
          <a:noFill/>
          <a:ln/>
        </p:spPr>
        <p:txBody>
          <a:bodyPr wrap="none" lIns="0" tIns="0" rIns="0" bIns="0" rtlCol="0" anchor="t"/>
          <a:lstStyle/>
          <a:p>
            <a:pPr algn="l" indent="0" marL="0">
              <a:lnSpc>
                <a:spcPct val="104000"/>
              </a:lnSpc>
              <a:buNone/>
            </a:pPr>
            <a:r>
              <a:rPr lang="en-US" sz="650" dirty="0">
                <a:solidFill>
                  <a:srgbClr val="4C4C4D"/>
                </a:solidFill>
                <a:latin typeface="Crimson Pro SemiBold" pitchFamily="34" charset="0"/>
                <a:ea typeface="Crimson Pro SemiBold" pitchFamily="34" charset="-122"/>
                <a:cs typeface="Crimson Pro SemiBold" pitchFamily="34" charset="-120"/>
              </a:rPr>
              <a:t>Agile Partner</a:t>
            </a:r>
            <a:endParaRPr lang="en-US" sz="650" dirty="0"/>
          </a:p>
        </p:txBody>
      </p:sp>
      <p:sp>
        <p:nvSpPr>
          <p:cNvPr id="46" name="Text 41"/>
          <p:cNvSpPr/>
          <p:nvPr/>
        </p:nvSpPr>
        <p:spPr>
          <a:xfrm>
            <a:off x="6614577" y="5209806"/>
            <a:ext cx="2829907" cy="81754"/>
          </a:xfrm>
          <a:prstGeom prst="rect">
            <a:avLst/>
          </a:prstGeom>
          <a:noFill/>
          <a:ln/>
        </p:spPr>
        <p:txBody>
          <a:bodyPr wrap="none" lIns="0" tIns="0" rIns="0" bIns="0" rtlCol="0" anchor="t"/>
          <a:lstStyle/>
          <a:p>
            <a:pPr algn="l" indent="0" marL="0">
              <a:lnSpc>
                <a:spcPct val="100000"/>
              </a:lnSpc>
              <a:buNone/>
            </a:pPr>
            <a:r>
              <a:rPr lang="en-US" sz="500" dirty="0">
                <a:solidFill>
                  <a:srgbClr val="4C4C4D"/>
                </a:solidFill>
                <a:latin typeface="Heebo" pitchFamily="34" charset="0"/>
                <a:ea typeface="Heebo" pitchFamily="34" charset="-122"/>
                <a:cs typeface="Heebo" pitchFamily="34" charset="-120"/>
              </a:rPr>
              <a:t>Subcontracting &amp; proposal support</a:t>
            </a:r>
            <a:endParaRPr lang="en-US" sz="500" dirty="0"/>
          </a:p>
        </p:txBody>
      </p:sp>
      <p:sp>
        <p:nvSpPr>
          <p:cNvPr id="47" name="Shape 42"/>
          <p:cNvSpPr/>
          <p:nvPr/>
        </p:nvSpPr>
        <p:spPr>
          <a:xfrm>
            <a:off x="545730" y="5393772"/>
            <a:ext cx="8966939" cy="345100"/>
          </a:xfrm>
          <a:prstGeom prst="roundRect">
            <a:avLst>
              <a:gd name="adj" fmla="val 2965"/>
            </a:avLst>
          </a:prstGeom>
          <a:solidFill>
            <a:srgbClr val="F2EEEE"/>
          </a:solidFill>
          <a:ln/>
        </p:spPr>
      </p:sp>
      <p:sp>
        <p:nvSpPr>
          <p:cNvPr id="48" name="Text 43"/>
          <p:cNvSpPr/>
          <p:nvPr/>
        </p:nvSpPr>
        <p:spPr>
          <a:xfrm>
            <a:off x="613916" y="5461941"/>
            <a:ext cx="852770" cy="106550"/>
          </a:xfrm>
          <a:prstGeom prst="rect">
            <a:avLst/>
          </a:prstGeom>
          <a:noFill/>
          <a:ln/>
        </p:spPr>
        <p:txBody>
          <a:bodyPr wrap="none" lIns="0" tIns="0" rIns="0" bIns="0" rtlCol="0" anchor="t"/>
          <a:lstStyle/>
          <a:p>
            <a:pPr algn="l" indent="0" marL="0">
              <a:lnSpc>
                <a:spcPct val="104000"/>
              </a:lnSpc>
              <a:buNone/>
            </a:pPr>
            <a:r>
              <a:rPr lang="en-US" sz="650" dirty="0">
                <a:solidFill>
                  <a:srgbClr val="4C4C4D"/>
                </a:solidFill>
                <a:latin typeface="Crimson Pro SemiBold" pitchFamily="34" charset="0"/>
                <a:ea typeface="Crimson Pro SemiBold" pitchFamily="34" charset="-122"/>
                <a:cs typeface="Crimson Pro SemiBold" pitchFamily="34" charset="-120"/>
              </a:rPr>
              <a:t>Audit-Ready</a:t>
            </a:r>
            <a:endParaRPr lang="en-US" sz="650" dirty="0"/>
          </a:p>
        </p:txBody>
      </p:sp>
      <p:sp>
        <p:nvSpPr>
          <p:cNvPr id="49" name="Text 44"/>
          <p:cNvSpPr/>
          <p:nvPr/>
        </p:nvSpPr>
        <p:spPr>
          <a:xfrm>
            <a:off x="613916" y="5588949"/>
            <a:ext cx="8830568" cy="81754"/>
          </a:xfrm>
          <a:prstGeom prst="rect">
            <a:avLst/>
          </a:prstGeom>
          <a:noFill/>
          <a:ln/>
        </p:spPr>
        <p:txBody>
          <a:bodyPr wrap="none" lIns="0" tIns="0" rIns="0" bIns="0" rtlCol="0" anchor="t"/>
          <a:lstStyle/>
          <a:p>
            <a:pPr algn="l" indent="0" marL="0">
              <a:lnSpc>
                <a:spcPct val="100000"/>
              </a:lnSpc>
              <a:buNone/>
            </a:pPr>
            <a:r>
              <a:rPr lang="en-US" sz="500" dirty="0">
                <a:solidFill>
                  <a:srgbClr val="4C4C4D"/>
                </a:solidFill>
                <a:latin typeface="Heebo" pitchFamily="34" charset="0"/>
                <a:ea typeface="Heebo" pitchFamily="34" charset="-122"/>
                <a:cs typeface="Heebo" pitchFamily="34" charset="-120"/>
              </a:rPr>
              <a:t>Cybersecurity documentation excellence</a:t>
            </a:r>
            <a:endParaRPr lang="en-US" sz="500" dirty="0"/>
          </a:p>
        </p:txBody>
      </p:sp>
      <p:sp>
        <p:nvSpPr>
          <p:cNvPr id="50" name="Text 45"/>
          <p:cNvSpPr/>
          <p:nvPr/>
        </p:nvSpPr>
        <p:spPr>
          <a:xfrm>
            <a:off x="294270" y="5777171"/>
            <a:ext cx="9469859" cy="65468"/>
          </a:xfrm>
          <a:prstGeom prst="rect">
            <a:avLst/>
          </a:prstGeom>
          <a:noFill/>
          <a:ln/>
        </p:spPr>
        <p:txBody>
          <a:bodyPr wrap="none" lIns="0" tIns="0" rIns="0" bIns="0" rtlCol="0" anchor="t"/>
          <a:lstStyle/>
          <a:p>
            <a:pPr algn="ctr" indent="0" marL="0">
              <a:lnSpc>
                <a:spcPct val="100000"/>
              </a:lnSpc>
              <a:buNone/>
            </a:pPr>
            <a:r>
              <a:rPr lang="en-US" sz="400" dirty="0">
                <a:solidFill>
                  <a:srgbClr val="C9A84C"/>
                </a:solidFill>
                <a:latin typeface="Heebo" pitchFamily="34" charset="0"/>
                <a:ea typeface="Heebo" pitchFamily="34" charset="-122"/>
                <a:cs typeface="Heebo" pitchFamily="34" charset="-120"/>
              </a:rPr>
              <a:t>─────────────────────────────────────────────────────────────────────</a:t>
            </a:r>
            <a:endParaRPr lang="en-US" sz="400" dirty="0"/>
          </a:p>
        </p:txBody>
      </p:sp>
      <p:sp>
        <p:nvSpPr>
          <p:cNvPr id="51" name="Text 46"/>
          <p:cNvSpPr/>
          <p:nvPr/>
        </p:nvSpPr>
        <p:spPr>
          <a:xfrm>
            <a:off x="545730" y="5914982"/>
            <a:ext cx="1355690" cy="106550"/>
          </a:xfrm>
          <a:prstGeom prst="rect">
            <a:avLst/>
          </a:prstGeom>
          <a:noFill/>
          <a:ln/>
        </p:spPr>
        <p:txBody>
          <a:bodyPr wrap="none" lIns="0" tIns="0" rIns="0" bIns="0" rtlCol="0" anchor="t"/>
          <a:lstStyle/>
          <a:p>
            <a:pPr algn="l" indent="0" marL="0">
              <a:lnSpc>
                <a:spcPct val="104000"/>
              </a:lnSpc>
              <a:buNone/>
            </a:pPr>
            <a:r>
              <a:rPr lang="en-US" sz="650" b="1" dirty="0">
                <a:solidFill>
                  <a:srgbClr val="0B3A6E"/>
                </a:solidFill>
                <a:latin typeface="Crimson Pro Bold" pitchFamily="34" charset="0"/>
                <a:ea typeface="Crimson Pro Bold" pitchFamily="34" charset="-122"/>
                <a:cs typeface="Crimson Pro Bold" pitchFamily="34" charset="-120"/>
              </a:rPr>
              <a:t>COMPANY SNAPSHOT</a:t>
            </a:r>
            <a:endParaRPr lang="en-US" sz="650" dirty="0"/>
          </a:p>
        </p:txBody>
      </p:sp>
      <p:sp>
        <p:nvSpPr>
          <p:cNvPr id="52" name="Shape 47"/>
          <p:cNvSpPr/>
          <p:nvPr/>
        </p:nvSpPr>
        <p:spPr>
          <a:xfrm>
            <a:off x="545730" y="6076852"/>
            <a:ext cx="5313566" cy="10475"/>
          </a:xfrm>
          <a:prstGeom prst="roundRect">
            <a:avLst>
              <a:gd name="adj" fmla="val 60014"/>
            </a:avLst>
          </a:prstGeom>
          <a:solidFill>
            <a:srgbClr val="4C4C4D">
              <a:alpha val="50000"/>
            </a:srgbClr>
          </a:solidFill>
          <a:ln/>
        </p:spPr>
      </p:sp>
      <p:sp>
        <p:nvSpPr>
          <p:cNvPr id="53" name="Text 48"/>
          <p:cNvSpPr/>
          <p:nvPr/>
        </p:nvSpPr>
        <p:spPr>
          <a:xfrm>
            <a:off x="545730" y="6142648"/>
            <a:ext cx="5313566" cy="327014"/>
          </a:xfrm>
          <a:prstGeom prst="rect">
            <a:avLst/>
          </a:prstGeom>
          <a:noFill/>
          <a:ln/>
        </p:spPr>
        <p:txBody>
          <a:bodyPr wrap="square" lIns="0" tIns="0" rIns="0" bIns="0" rtlCol="0" anchor="t">
            <a:normAutofit/>
          </a:bodyPr>
          <a:lstStyle/>
          <a:p>
            <a:pPr algn="l" indent="0" marL="0">
              <a:lnSpc>
                <a:spcPct val="100000"/>
              </a:lnSpc>
              <a:buNone/>
            </a:pPr>
            <a:r>
              <a:rPr lang="en-US" sz="500" b="1" dirty="0">
                <a:solidFill>
                  <a:srgbClr val="2D2D2D"/>
                </a:solidFill>
                <a:latin typeface="Heebo Bold" pitchFamily="34" charset="0"/>
                <a:ea typeface="Heebo Bold" pitchFamily="34" charset="-122"/>
                <a:cs typeface="Heebo Bold" pitchFamily="34" charset="-120"/>
              </a:rPr>
              <a:t>Legal Entity:</a:t>
            </a:r>
            <a:pPr algn="l" indent="0" marL="0">
              <a:lnSpc>
                <a:spcPct val="100000"/>
              </a:lnSpc>
              <a:buNone/>
            </a:pPr>
            <a:r>
              <a:rPr lang="en-US" sz="500" dirty="0">
                <a:solidFill>
                  <a:srgbClr val="4C4C4D"/>
                </a:solidFill>
                <a:latin typeface="Heebo" pitchFamily="34" charset="0"/>
                <a:ea typeface="Heebo" pitchFamily="34" charset="-122"/>
                <a:cs typeface="Heebo" pitchFamily="34" charset="-120"/>
              </a:rPr>
              <a:t> JATO Corp | </a:t>
            </a:r>
            <a:pPr algn="l" indent="0" marL="0">
              <a:lnSpc>
                <a:spcPct val="100000"/>
              </a:lnSpc>
              <a:buNone/>
            </a:pPr>
            <a:r>
              <a:rPr lang="en-US" sz="500" b="1" dirty="0">
                <a:solidFill>
                  <a:srgbClr val="2D2D2D"/>
                </a:solidFill>
                <a:latin typeface="Heebo Bold" pitchFamily="34" charset="0"/>
                <a:ea typeface="Heebo Bold" pitchFamily="34" charset="-122"/>
                <a:cs typeface="Heebo Bold" pitchFamily="34" charset="-120"/>
              </a:rPr>
              <a:t>DBA:</a:t>
            </a:r>
            <a:pPr algn="l" indent="0" marL="0">
              <a:lnSpc>
                <a:spcPct val="100000"/>
              </a:lnSpc>
              <a:buNone/>
            </a:pPr>
            <a:r>
              <a:rPr lang="en-US" sz="500" dirty="0">
                <a:solidFill>
                  <a:srgbClr val="4C4C4D"/>
                </a:solidFill>
                <a:latin typeface="Heebo" pitchFamily="34" charset="0"/>
                <a:ea typeface="Heebo" pitchFamily="34" charset="-122"/>
                <a:cs typeface="Heebo" pitchFamily="34" charset="-120"/>
              </a:rPr>
              <a:t> JATO Management</a:t>
            </a:r>
            <a:endParaRPr lang="en-US" sz="500" dirty="0"/>
          </a:p>
          <a:p>
            <a:pPr algn="l" indent="0" marL="0">
              <a:lnSpc>
                <a:spcPct val="100000"/>
              </a:lnSpc>
              <a:buNone/>
            </a:pPr>
            <a:r>
              <a:rPr lang="en-US" sz="500" b="1" dirty="0">
                <a:solidFill>
                  <a:srgbClr val="2D2D2D"/>
                </a:solidFill>
                <a:latin typeface="Heebo Bold" pitchFamily="34" charset="0"/>
                <a:ea typeface="Heebo Bold" pitchFamily="34" charset="-122"/>
                <a:cs typeface="Heebo Bold" pitchFamily="34" charset="-120"/>
              </a:rPr>
              <a:t>Business Type:</a:t>
            </a:r>
            <a:pPr algn="l" indent="0" marL="0">
              <a:lnSpc>
                <a:spcPct val="100000"/>
              </a:lnSpc>
              <a:buNone/>
            </a:pPr>
            <a:r>
              <a:rPr lang="en-US" sz="500" dirty="0">
                <a:solidFill>
                  <a:srgbClr val="4C4C4D"/>
                </a:solidFill>
                <a:latin typeface="Heebo" pitchFamily="34" charset="0"/>
                <a:ea typeface="Heebo" pitchFamily="34" charset="-122"/>
                <a:cs typeface="Heebo" pitchFamily="34" charset="-120"/>
              </a:rPr>
              <a:t> Woman-Owned Small Business (WOSB)</a:t>
            </a:r>
            <a:endParaRPr lang="en-US" sz="500" dirty="0"/>
          </a:p>
          <a:p>
            <a:pPr algn="l" indent="0" marL="0">
              <a:lnSpc>
                <a:spcPct val="100000"/>
              </a:lnSpc>
              <a:buNone/>
            </a:pPr>
            <a:r>
              <a:rPr lang="en-US" sz="500" b="1" dirty="0">
                <a:solidFill>
                  <a:srgbClr val="2D2D2D"/>
                </a:solidFill>
                <a:latin typeface="Heebo Bold" pitchFamily="34" charset="0"/>
                <a:ea typeface="Heebo Bold" pitchFamily="34" charset="-122"/>
                <a:cs typeface="Heebo Bold" pitchFamily="34" charset="-120"/>
              </a:rPr>
              <a:t>UEI:</a:t>
            </a:r>
            <a:pPr algn="l" indent="0" marL="0">
              <a:lnSpc>
                <a:spcPct val="100000"/>
              </a:lnSpc>
              <a:buNone/>
            </a:pPr>
            <a:r>
              <a:rPr lang="en-US" sz="500" dirty="0">
                <a:solidFill>
                  <a:srgbClr val="4C4C4D"/>
                </a:solidFill>
                <a:latin typeface="Heebo" pitchFamily="34" charset="0"/>
                <a:ea typeface="Heebo" pitchFamily="34" charset="-122"/>
                <a:cs typeface="Heebo" pitchFamily="34" charset="-120"/>
              </a:rPr>
              <a:t> YJ76QZZU5YZ4 | </a:t>
            </a:r>
            <a:pPr algn="l" indent="0" marL="0">
              <a:lnSpc>
                <a:spcPct val="100000"/>
              </a:lnSpc>
              <a:buNone/>
            </a:pPr>
            <a:r>
              <a:rPr lang="en-US" sz="500" b="1" dirty="0">
                <a:solidFill>
                  <a:srgbClr val="2D2D2D"/>
                </a:solidFill>
                <a:latin typeface="Heebo Bold" pitchFamily="34" charset="0"/>
                <a:ea typeface="Heebo Bold" pitchFamily="34" charset="-122"/>
                <a:cs typeface="Heebo Bold" pitchFamily="34" charset="-120"/>
              </a:rPr>
              <a:t>CAGE Code:</a:t>
            </a:r>
            <a:pPr algn="l" indent="0" marL="0">
              <a:lnSpc>
                <a:spcPct val="100000"/>
              </a:lnSpc>
              <a:buNone/>
            </a:pPr>
            <a:r>
              <a:rPr lang="en-US" sz="500" dirty="0">
                <a:solidFill>
                  <a:srgbClr val="4C4C4D"/>
                </a:solidFill>
                <a:latin typeface="Heebo" pitchFamily="34" charset="0"/>
                <a:ea typeface="Heebo" pitchFamily="34" charset="-122"/>
                <a:cs typeface="Heebo" pitchFamily="34" charset="-120"/>
              </a:rPr>
              <a:t> 9XKJ8</a:t>
            </a:r>
            <a:endParaRPr lang="en-US" sz="500" dirty="0"/>
          </a:p>
          <a:p>
            <a:pPr algn="l" indent="0" marL="0">
              <a:lnSpc>
                <a:spcPct val="100000"/>
              </a:lnSpc>
              <a:buNone/>
            </a:pPr>
            <a:r>
              <a:rPr lang="en-US" sz="500" b="1" dirty="0">
                <a:solidFill>
                  <a:srgbClr val="2D2D2D"/>
                </a:solidFill>
                <a:latin typeface="Heebo Bold" pitchFamily="34" charset="0"/>
                <a:ea typeface="Heebo Bold" pitchFamily="34" charset="-122"/>
                <a:cs typeface="Heebo Bold" pitchFamily="34" charset="-120"/>
              </a:rPr>
              <a:t>HQ:</a:t>
            </a:r>
            <a:pPr algn="l" indent="0" marL="0">
              <a:lnSpc>
                <a:spcPct val="100000"/>
              </a:lnSpc>
              <a:buNone/>
            </a:pPr>
            <a:r>
              <a:rPr lang="en-US" sz="500" dirty="0">
                <a:solidFill>
                  <a:srgbClr val="4C4C4D"/>
                </a:solidFill>
                <a:latin typeface="Heebo" pitchFamily="34" charset="0"/>
                <a:ea typeface="Heebo" pitchFamily="34" charset="-122"/>
                <a:cs typeface="Heebo" pitchFamily="34" charset="-120"/>
              </a:rPr>
              <a:t> Clinton, Maryland | </a:t>
            </a:r>
            <a:pPr algn="l" indent="0" marL="0">
              <a:lnSpc>
                <a:spcPct val="100000"/>
              </a:lnSpc>
              <a:buNone/>
            </a:pPr>
            <a:r>
              <a:rPr lang="en-US" sz="500" b="1" dirty="0">
                <a:solidFill>
                  <a:srgbClr val="2D2D2D"/>
                </a:solidFill>
                <a:latin typeface="Heebo Bold" pitchFamily="34" charset="0"/>
                <a:ea typeface="Heebo Bold" pitchFamily="34" charset="-122"/>
                <a:cs typeface="Heebo Bold" pitchFamily="34" charset="-120"/>
              </a:rPr>
              <a:t>Founder:</a:t>
            </a:r>
            <a:pPr algn="l" indent="0" marL="0">
              <a:lnSpc>
                <a:spcPct val="100000"/>
              </a:lnSpc>
              <a:buNone/>
            </a:pPr>
            <a:r>
              <a:rPr lang="en-US" sz="500" dirty="0">
                <a:solidFill>
                  <a:srgbClr val="4C4C4D"/>
                </a:solidFill>
                <a:latin typeface="Heebo" pitchFamily="34" charset="0"/>
                <a:ea typeface="Heebo" pitchFamily="34" charset="-122"/>
                <a:cs typeface="Heebo" pitchFamily="34" charset="-120"/>
              </a:rPr>
              <a:t> Michelle Mitchell</a:t>
            </a:r>
            <a:endParaRPr lang="en-US" sz="500" dirty="0"/>
          </a:p>
        </p:txBody>
      </p:sp>
      <p:sp>
        <p:nvSpPr>
          <p:cNvPr id="54" name="Shape 49"/>
          <p:cNvSpPr/>
          <p:nvPr/>
        </p:nvSpPr>
        <p:spPr>
          <a:xfrm>
            <a:off x="5981752" y="5880938"/>
            <a:ext cx="3585188" cy="1188659"/>
          </a:xfrm>
          <a:prstGeom prst="roundRect">
            <a:avLst>
              <a:gd name="adj" fmla="val 861"/>
            </a:avLst>
          </a:prstGeom>
          <a:solidFill>
            <a:srgbClr val="0B3A6E"/>
          </a:solidFill>
          <a:ln/>
        </p:spPr>
      </p:sp>
      <p:sp>
        <p:nvSpPr>
          <p:cNvPr id="55" name="Text 50"/>
          <p:cNvSpPr/>
          <p:nvPr/>
        </p:nvSpPr>
        <p:spPr>
          <a:xfrm>
            <a:off x="6049938" y="5914982"/>
            <a:ext cx="1355690" cy="106550"/>
          </a:xfrm>
          <a:prstGeom prst="rect">
            <a:avLst/>
          </a:prstGeom>
          <a:noFill/>
          <a:ln/>
        </p:spPr>
        <p:txBody>
          <a:bodyPr wrap="none" lIns="0" tIns="0" rIns="0" bIns="0" rtlCol="0" anchor="t"/>
          <a:lstStyle/>
          <a:p>
            <a:pPr algn="l" indent="0" marL="0">
              <a:lnSpc>
                <a:spcPct val="104000"/>
              </a:lnSpc>
              <a:buNone/>
            </a:pPr>
            <a:r>
              <a:rPr lang="en-US" sz="650" b="1" dirty="0">
                <a:solidFill>
                  <a:srgbClr val="FFFFFF"/>
                </a:solidFill>
                <a:latin typeface="Crimson Pro Bold" pitchFamily="34" charset="0"/>
                <a:ea typeface="Crimson Pro Bold" pitchFamily="34" charset="-122"/>
                <a:cs typeface="Crimson Pro Bold" pitchFamily="34" charset="-120"/>
              </a:rPr>
              <a:t>READY TO SUPPORT</a:t>
            </a:r>
            <a:endParaRPr lang="en-US" sz="650" dirty="0"/>
          </a:p>
        </p:txBody>
      </p:sp>
      <p:sp>
        <p:nvSpPr>
          <p:cNvPr id="56" name="Shape 51"/>
          <p:cNvSpPr/>
          <p:nvPr/>
        </p:nvSpPr>
        <p:spPr>
          <a:xfrm>
            <a:off x="6049938" y="6076852"/>
            <a:ext cx="3448816" cy="10475"/>
          </a:xfrm>
          <a:prstGeom prst="roundRect">
            <a:avLst>
              <a:gd name="adj" fmla="val 60014"/>
            </a:avLst>
          </a:prstGeom>
          <a:solidFill>
            <a:srgbClr val="FFFFFF">
              <a:alpha val="50000"/>
            </a:srgbClr>
          </a:solidFill>
          <a:ln/>
        </p:spPr>
      </p:sp>
      <p:sp>
        <p:nvSpPr>
          <p:cNvPr id="57" name="Text 52"/>
          <p:cNvSpPr/>
          <p:nvPr/>
        </p:nvSpPr>
        <p:spPr>
          <a:xfrm>
            <a:off x="6049938" y="6142648"/>
            <a:ext cx="3448816" cy="245261"/>
          </a:xfrm>
          <a:prstGeom prst="rect">
            <a:avLst/>
          </a:prstGeom>
          <a:noFill/>
          <a:ln/>
        </p:spPr>
        <p:txBody>
          <a:bodyPr wrap="square" lIns="0" tIns="0" rIns="0" bIns="0" rtlCol="0" anchor="t">
            <a:normAutofit/>
          </a:bodyPr>
          <a:lstStyle/>
          <a:p>
            <a:pPr algn="l" indent="0" marL="0">
              <a:lnSpc>
                <a:spcPct val="100000"/>
              </a:lnSpc>
              <a:buNone/>
            </a:pPr>
            <a:r>
              <a:rPr lang="en-US" sz="500" b="1" dirty="0">
                <a:solidFill>
                  <a:srgbClr val="FFFFFF"/>
                </a:solidFill>
                <a:latin typeface="Heebo Bold" pitchFamily="34" charset="0"/>
                <a:ea typeface="Heebo Bold" pitchFamily="34" charset="-122"/>
                <a:cs typeface="Heebo Bold" pitchFamily="34" charset="-120"/>
              </a:rPr>
              <a:t>Michelle Mitchell</a:t>
            </a:r>
            <a:endParaRPr lang="en-US" sz="500" dirty="0"/>
          </a:p>
          <a:p>
            <a:pPr algn="l" indent="0" marL="0">
              <a:lnSpc>
                <a:spcPct val="100000"/>
              </a:lnSpc>
              <a:buNone/>
            </a:pPr>
            <a:r>
              <a:rPr lang="en-US" sz="500" dirty="0">
                <a:solidFill>
                  <a:srgbClr val="FFFFFF"/>
                </a:solidFill>
                <a:latin typeface="Heebo" pitchFamily="34" charset="0"/>
                <a:ea typeface="Heebo" pitchFamily="34" charset="-122"/>
                <a:cs typeface="Heebo" pitchFamily="34" charset="-120"/>
              </a:rPr>
              <a:t>Founder &amp; Principal Cybersecurity Consultant</a:t>
            </a:r>
            <a:endParaRPr lang="en-US" sz="500" dirty="0"/>
          </a:p>
          <a:p>
            <a:pPr algn="l" indent="0" marL="0">
              <a:lnSpc>
                <a:spcPct val="100000"/>
              </a:lnSpc>
              <a:buNone/>
            </a:pPr>
            <a:r>
              <a:rPr lang="en-US" sz="500" dirty="0">
                <a:solidFill>
                  <a:srgbClr val="FFFFFF"/>
                </a:solidFill>
                <a:latin typeface="Heebo" pitchFamily="34" charset="0"/>
                <a:ea typeface="Heebo" pitchFamily="34" charset="-122"/>
                <a:cs typeface="Heebo" pitchFamily="34" charset="-120"/>
              </a:rPr>
              <a:t>JATO Management</a:t>
            </a:r>
            <a:endParaRPr lang="en-US" sz="500" dirty="0"/>
          </a:p>
        </p:txBody>
      </p:sp>
      <p:sp>
        <p:nvSpPr>
          <p:cNvPr id="58" name="Shape 53"/>
          <p:cNvSpPr/>
          <p:nvPr/>
        </p:nvSpPr>
        <p:spPr>
          <a:xfrm>
            <a:off x="6049938" y="6443229"/>
            <a:ext cx="3448816" cy="10475"/>
          </a:xfrm>
          <a:prstGeom prst="roundRect">
            <a:avLst>
              <a:gd name="adj" fmla="val 60014"/>
            </a:avLst>
          </a:prstGeom>
          <a:solidFill>
            <a:srgbClr val="FFFFFF">
              <a:alpha val="50000"/>
            </a:srgbClr>
          </a:solidFill>
          <a:ln/>
        </p:spPr>
      </p:sp>
      <p:sp>
        <p:nvSpPr>
          <p:cNvPr id="59" name="Text 54"/>
          <p:cNvSpPr/>
          <p:nvPr/>
        </p:nvSpPr>
        <p:spPr>
          <a:xfrm>
            <a:off x="6049938" y="6509025"/>
            <a:ext cx="3448816" cy="327014"/>
          </a:xfrm>
          <a:prstGeom prst="rect">
            <a:avLst/>
          </a:prstGeom>
          <a:noFill/>
          <a:ln/>
        </p:spPr>
        <p:txBody>
          <a:bodyPr wrap="square" lIns="0" tIns="0" rIns="0" bIns="0" rtlCol="0" anchor="t">
            <a:normAutofit/>
          </a:bodyPr>
          <a:lstStyle/>
          <a:p>
            <a:pPr algn="l" indent="0" marL="0">
              <a:lnSpc>
                <a:spcPct val="100000"/>
              </a:lnSpc>
              <a:buNone/>
            </a:pPr>
            <a:r>
              <a:rPr lang="en-US" sz="500" dirty="0">
                <a:solidFill>
                  <a:srgbClr val="000000"/>
                </a:solidFill>
                <a:latin typeface="Heebo" pitchFamily="34" charset="0"/>
                <a:ea typeface="Heebo" pitchFamily="34" charset="-122"/>
                <a:cs typeface="Heebo" pitchFamily="34" charset="-120"/>
              </a:rPr>
              <a:t>📍</a:t>
            </a:r>
            <a:pPr algn="l" indent="0" marL="0">
              <a:lnSpc>
                <a:spcPct val="100000"/>
              </a:lnSpc>
              <a:buNone/>
            </a:pPr>
            <a:r>
              <a:rPr lang="en-US" sz="500" dirty="0">
                <a:solidFill>
                  <a:srgbClr val="FFFFFF"/>
                </a:solidFill>
                <a:latin typeface="Heebo" pitchFamily="34" charset="0"/>
                <a:ea typeface="Heebo" pitchFamily="34" charset="-122"/>
                <a:cs typeface="Heebo" pitchFamily="34" charset="-120"/>
              </a:rPr>
              <a:t> Clinton, Maryland</a:t>
            </a:r>
            <a:endParaRPr lang="en-US" sz="500" dirty="0"/>
          </a:p>
          <a:p>
            <a:pPr algn="l" indent="0" marL="0">
              <a:lnSpc>
                <a:spcPct val="100000"/>
              </a:lnSpc>
              <a:buNone/>
            </a:pPr>
            <a:r>
              <a:rPr lang="en-US" sz="500" dirty="0">
                <a:solidFill>
                  <a:srgbClr val="000000"/>
                </a:solidFill>
                <a:latin typeface="Heebo" pitchFamily="34" charset="0"/>
                <a:ea typeface="Heebo" pitchFamily="34" charset="-122"/>
                <a:cs typeface="Heebo" pitchFamily="34" charset="-120"/>
              </a:rPr>
              <a:t>📧</a:t>
            </a:r>
            <a:pPr algn="l" indent="0" marL="0">
              <a:lnSpc>
                <a:spcPct val="100000"/>
              </a:lnSpc>
              <a:buNone/>
            </a:pPr>
            <a:r>
              <a:rPr lang="en-US" sz="500" dirty="0">
                <a:solidFill>
                  <a:srgbClr val="FFFFFF"/>
                </a:solidFill>
                <a:latin typeface="Heebo" pitchFamily="34" charset="0"/>
                <a:ea typeface="Heebo" pitchFamily="34" charset="-122"/>
                <a:cs typeface="Heebo" pitchFamily="34" charset="-120"/>
              </a:rPr>
              <a:t> michelle@jatomgmt.com</a:t>
            </a:r>
            <a:endParaRPr lang="en-US" sz="500" dirty="0"/>
          </a:p>
          <a:p>
            <a:pPr algn="l" indent="0" marL="0">
              <a:lnSpc>
                <a:spcPct val="100000"/>
              </a:lnSpc>
              <a:buNone/>
            </a:pPr>
            <a:r>
              <a:rPr lang="en-US" sz="500" dirty="0">
                <a:solidFill>
                  <a:srgbClr val="000000"/>
                </a:solidFill>
                <a:latin typeface="Heebo" pitchFamily="34" charset="0"/>
                <a:ea typeface="Heebo" pitchFamily="34" charset="-122"/>
                <a:cs typeface="Heebo" pitchFamily="34" charset="-120"/>
              </a:rPr>
              <a:t>🌐</a:t>
            </a:r>
            <a:pPr algn="l" indent="0" marL="0">
              <a:lnSpc>
                <a:spcPct val="100000"/>
              </a:lnSpc>
              <a:buNone/>
            </a:pPr>
            <a:r>
              <a:rPr lang="en-US" sz="500" dirty="0">
                <a:solidFill>
                  <a:srgbClr val="FFFFFF"/>
                </a:solidFill>
                <a:latin typeface="Heebo" pitchFamily="34" charset="0"/>
                <a:ea typeface="Heebo" pitchFamily="34" charset="-122"/>
                <a:cs typeface="Heebo" pitchFamily="34" charset="-120"/>
              </a:rPr>
              <a:t> www.jatomanagementsolutions.com</a:t>
            </a:r>
            <a:endParaRPr lang="en-US" sz="500" dirty="0"/>
          </a:p>
          <a:p>
            <a:pPr algn="l" indent="0" marL="0">
              <a:lnSpc>
                <a:spcPct val="100000"/>
              </a:lnSpc>
              <a:buNone/>
            </a:pPr>
            <a:r>
              <a:rPr lang="en-US" sz="500" dirty="0">
                <a:solidFill>
                  <a:srgbClr val="000000"/>
                </a:solidFill>
                <a:latin typeface="Heebo" pitchFamily="34" charset="0"/>
                <a:ea typeface="Heebo" pitchFamily="34" charset="-122"/>
                <a:cs typeface="Heebo" pitchFamily="34" charset="-120"/>
              </a:rPr>
              <a:t>☎</a:t>
            </a:r>
            <a:pPr algn="l" indent="0" marL="0">
              <a:lnSpc>
                <a:spcPct val="100000"/>
              </a:lnSpc>
              <a:buNone/>
            </a:pPr>
            <a:r>
              <a:rPr lang="en-US" sz="500" dirty="0">
                <a:solidFill>
                  <a:srgbClr val="FFFFFF"/>
                </a:solidFill>
                <a:latin typeface="Heebo" pitchFamily="34" charset="0"/>
                <a:ea typeface="Heebo" pitchFamily="34" charset="-122"/>
                <a:cs typeface="Heebo" pitchFamily="34" charset="-120"/>
              </a:rPr>
              <a:t> (301) 466-1084</a:t>
            </a:r>
            <a:endParaRPr lang="en-US" sz="500" dirty="0"/>
          </a:p>
        </p:txBody>
      </p:sp>
      <p:sp>
        <p:nvSpPr>
          <p:cNvPr id="60" name="Shape 55"/>
          <p:cNvSpPr/>
          <p:nvPr/>
        </p:nvSpPr>
        <p:spPr>
          <a:xfrm>
            <a:off x="6049938" y="6891360"/>
            <a:ext cx="3448816" cy="10475"/>
          </a:xfrm>
          <a:prstGeom prst="roundRect">
            <a:avLst>
              <a:gd name="adj" fmla="val 60014"/>
            </a:avLst>
          </a:prstGeom>
          <a:solidFill>
            <a:srgbClr val="FFFFFF">
              <a:alpha val="50000"/>
            </a:srgbClr>
          </a:solidFill>
          <a:ln/>
        </p:spPr>
      </p:sp>
      <p:sp>
        <p:nvSpPr>
          <p:cNvPr id="61" name="Text 56"/>
          <p:cNvSpPr/>
          <p:nvPr/>
        </p:nvSpPr>
        <p:spPr>
          <a:xfrm>
            <a:off x="6049938" y="6957156"/>
            <a:ext cx="3951736" cy="81754"/>
          </a:xfrm>
          <a:prstGeom prst="rect">
            <a:avLst/>
          </a:prstGeom>
          <a:noFill/>
          <a:ln/>
        </p:spPr>
        <p:txBody>
          <a:bodyPr wrap="none" lIns="0" tIns="0" rIns="0" bIns="0" rtlCol="0" anchor="t"/>
          <a:lstStyle/>
          <a:p>
            <a:pPr algn="l" indent="0" marL="0">
              <a:lnSpc>
                <a:spcPct val="100000"/>
              </a:lnSpc>
              <a:buNone/>
            </a:pPr>
            <a:r>
              <a:rPr lang="en-US" sz="500" b="1" dirty="0">
                <a:solidFill>
                  <a:srgbClr val="FFFFFF"/>
                </a:solidFill>
                <a:latin typeface="Heebo Bold" pitchFamily="34" charset="0"/>
                <a:ea typeface="Heebo Bold" pitchFamily="34" charset="-122"/>
                <a:cs typeface="Heebo Bold" pitchFamily="34" charset="-120"/>
              </a:rPr>
              <a:t>UEI:</a:t>
            </a:r>
            <a:pPr algn="l" indent="0" marL="0">
              <a:lnSpc>
                <a:spcPct val="100000"/>
              </a:lnSpc>
              <a:buNone/>
            </a:pPr>
            <a:r>
              <a:rPr lang="en-US" sz="500" dirty="0">
                <a:solidFill>
                  <a:srgbClr val="FFFFFF"/>
                </a:solidFill>
                <a:latin typeface="Heebo" pitchFamily="34" charset="0"/>
                <a:ea typeface="Heebo" pitchFamily="34" charset="-122"/>
                <a:cs typeface="Heebo" pitchFamily="34" charset="-120"/>
              </a:rPr>
              <a:t> YJ76QZZU5YZ4 | </a:t>
            </a:r>
            <a:pPr algn="l" indent="0" marL="0">
              <a:lnSpc>
                <a:spcPct val="100000"/>
              </a:lnSpc>
              <a:buNone/>
            </a:pPr>
            <a:r>
              <a:rPr lang="en-US" sz="500" b="1" dirty="0">
                <a:solidFill>
                  <a:srgbClr val="FFFFFF"/>
                </a:solidFill>
                <a:latin typeface="Heebo Bold" pitchFamily="34" charset="0"/>
                <a:ea typeface="Heebo Bold" pitchFamily="34" charset="-122"/>
                <a:cs typeface="Heebo Bold" pitchFamily="34" charset="-120"/>
              </a:rPr>
              <a:t>CAGE:</a:t>
            </a:r>
            <a:pPr algn="l" indent="0" marL="0">
              <a:lnSpc>
                <a:spcPct val="100000"/>
              </a:lnSpc>
              <a:buNone/>
            </a:pPr>
            <a:r>
              <a:rPr lang="en-US" sz="500" dirty="0">
                <a:solidFill>
                  <a:srgbClr val="FFFFFF"/>
                </a:solidFill>
                <a:latin typeface="Heebo" pitchFamily="34" charset="0"/>
                <a:ea typeface="Heebo" pitchFamily="34" charset="-122"/>
                <a:cs typeface="Heebo" pitchFamily="34" charset="-120"/>
              </a:rPr>
              <a:t> 9XKJ8</a:t>
            </a:r>
            <a:endParaRPr lang="en-US" sz="500" dirty="0"/>
          </a:p>
        </p:txBody>
      </p:sp>
      <p:sp>
        <p:nvSpPr>
          <p:cNvPr id="62" name="Shape 57"/>
          <p:cNvSpPr/>
          <p:nvPr/>
        </p:nvSpPr>
        <p:spPr>
          <a:xfrm>
            <a:off x="545730" y="7107896"/>
            <a:ext cx="8966939" cy="186012"/>
          </a:xfrm>
          <a:prstGeom prst="roundRect">
            <a:avLst>
              <a:gd name="adj" fmla="val 5502"/>
            </a:avLst>
          </a:prstGeom>
          <a:solidFill>
            <a:srgbClr val="CCD7FF"/>
          </a:solidFill>
          <a:ln/>
        </p:spPr>
      </p:sp>
      <p:pic>
        <p:nvPicPr>
          <p:cNvPr id="63" name="Image 3" descr="preencoded.png">    </p:cNvPr>
          <p:cNvPicPr>
            <a:picLocks noChangeAspect="1"/>
          </p:cNvPicPr>
          <p:nvPr/>
        </p:nvPicPr>
        <p:blipFill>
          <a:blip r:embed="rId4"/>
          <a:stretch>
            <a:fillRect/>
          </a:stretch>
        </p:blipFill>
        <p:spPr>
          <a:xfrm>
            <a:off x="613916" y="7193087"/>
            <a:ext cx="85212" cy="68169"/>
          </a:xfrm>
          <a:prstGeom prst="rect">
            <a:avLst/>
          </a:prstGeom>
        </p:spPr>
      </p:pic>
      <p:sp>
        <p:nvSpPr>
          <p:cNvPr id="64" name="Text 58"/>
          <p:cNvSpPr/>
          <p:nvPr/>
        </p:nvSpPr>
        <p:spPr>
          <a:xfrm>
            <a:off x="515853" y="7158962"/>
            <a:ext cx="9180091" cy="81754"/>
          </a:xfrm>
          <a:prstGeom prst="rect">
            <a:avLst/>
          </a:prstGeom>
          <a:noFill/>
          <a:ln/>
        </p:spPr>
        <p:txBody>
          <a:bodyPr wrap="none" lIns="0" tIns="0" rIns="0" bIns="0" rtlCol="0" anchor="t"/>
          <a:lstStyle/>
          <a:p>
            <a:pPr algn="ctr" indent="0" marL="0">
              <a:lnSpc>
                <a:spcPct val="100000"/>
              </a:lnSpc>
              <a:buNone/>
            </a:pPr>
            <a:r>
              <a:rPr lang="en-US" sz="500" b="1" dirty="0">
                <a:solidFill>
                  <a:srgbClr val="0B3A6E"/>
                </a:solidFill>
                <a:latin typeface="Heebo Bold" pitchFamily="34" charset="0"/>
                <a:ea typeface="Heebo Bold" pitchFamily="34" charset="-122"/>
                <a:cs typeface="Heebo Bold" pitchFamily="34" charset="-120"/>
              </a:rPr>
              <a:t>Senior RMF Expertise  •  Mission-Focused Results  •  Trusted Federal Partner</a:t>
            </a:r>
            <a:endParaRPr lang="en-US" sz="5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Slide 1</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lastModifiedBy/>
  <cp:revision>1</cp:revision>
  <dcterms:created xsi:type="dcterms:W3CDTF">2026-06-26T17:53:12Z</dcterms:created>
  <dcterms:modified xsi:type="dcterms:W3CDTF">2026-06-26T17:53:12Z</dcterms:modified>
</cp:coreProperties>
</file>